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6" r:id="rId8"/>
    <p:sldId id="265" r:id="rId9"/>
    <p:sldId id="267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2F7E-0D04-D245-A4D0-2C5E36051DA9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DBC09-C4CF-3F4A-9351-18DB9EC541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2F7E-0D04-D245-A4D0-2C5E36051DA9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DBC09-C4CF-3F4A-9351-18DB9EC541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2F7E-0D04-D245-A4D0-2C5E36051DA9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DBC09-C4CF-3F4A-9351-18DB9EC541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2F7E-0D04-D245-A4D0-2C5E36051DA9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DBC09-C4CF-3F4A-9351-18DB9EC541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2F7E-0D04-D245-A4D0-2C5E36051DA9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DBC09-C4CF-3F4A-9351-18DB9EC541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2F7E-0D04-D245-A4D0-2C5E36051DA9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DBC09-C4CF-3F4A-9351-18DB9EC541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2F7E-0D04-D245-A4D0-2C5E36051DA9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DBC09-C4CF-3F4A-9351-18DB9EC541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2F7E-0D04-D245-A4D0-2C5E36051DA9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DBC09-C4CF-3F4A-9351-18DB9EC541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2F7E-0D04-D245-A4D0-2C5E36051DA9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DBC09-C4CF-3F4A-9351-18DB9EC541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2F7E-0D04-D245-A4D0-2C5E36051DA9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DBC09-C4CF-3F4A-9351-18DB9EC541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2F7E-0D04-D245-A4D0-2C5E36051DA9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DBC09-C4CF-3F4A-9351-18DB9EC541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82F7E-0D04-D245-A4D0-2C5E36051DA9}" type="datetimeFigureOut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DBC09-C4CF-3F4A-9351-18DB9EC541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asuringworth.com/poweru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Belize slave-owners and the University College London slavery database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Barbara Bulmer-Thomas</a:t>
            </a:r>
          </a:p>
          <a:p>
            <a:r>
              <a:rPr lang="en-US" dirty="0" smtClean="0"/>
              <a:t>October 3,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were the beneficiaries?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of those not using agents were women residing in the UK while their husbands remained in Belize.</a:t>
            </a:r>
          </a:p>
          <a:p>
            <a:r>
              <a:rPr lang="en-US" dirty="0" smtClean="0"/>
              <a:t>Some were ‘spinsters’ or widows – did they own the slaves outright?</a:t>
            </a:r>
          </a:p>
          <a:p>
            <a:r>
              <a:rPr lang="en-US" dirty="0" smtClean="0"/>
              <a:t>A few signed with an ‘</a:t>
            </a:r>
            <a:r>
              <a:rPr lang="en-US" dirty="0" err="1" smtClean="0"/>
              <a:t>x</a:t>
            </a:r>
            <a:r>
              <a:rPr lang="en-US" smtClean="0"/>
              <a:t>’ </a:t>
            </a:r>
            <a:r>
              <a:rPr lang="en-US" dirty="0" smtClean="0"/>
              <a:t>implying illiteracy.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Unanswered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happened to the money paid in compensation?</a:t>
            </a:r>
          </a:p>
          <a:p>
            <a:r>
              <a:rPr lang="en-US" dirty="0" smtClean="0"/>
              <a:t>Why did some slave owners stay on in Belize while others left never to return?</a:t>
            </a:r>
          </a:p>
          <a:p>
            <a:r>
              <a:rPr lang="en-US" dirty="0" smtClean="0"/>
              <a:t>How did the distribution of slave among slave owners compare to other parts of the Caribbean?</a:t>
            </a:r>
          </a:p>
          <a:p>
            <a:r>
              <a:rPr lang="en-US" dirty="0" smtClean="0"/>
              <a:t>Did more women own slaves in Belize than elsewhere?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Catherine Hall et al, Legacies of British slave-ownership, CUP, UK 2014</a:t>
            </a:r>
          </a:p>
          <a:p>
            <a:r>
              <a:rPr lang="en-US" dirty="0" smtClean="0"/>
              <a:t>Graham Trust, John Moss of Otterspool</a:t>
            </a:r>
          </a:p>
          <a:p>
            <a:pPr>
              <a:buNone/>
            </a:pPr>
            <a:r>
              <a:rPr lang="en-US" dirty="0" smtClean="0"/>
              <a:t>	(1782-1856), Authorhouse, UK 2011</a:t>
            </a:r>
          </a:p>
          <a:p>
            <a:r>
              <a:rPr lang="en-US" dirty="0" smtClean="0"/>
              <a:t>Hilary Beckles, Britain’s Black Debt, 2013</a:t>
            </a:r>
          </a:p>
          <a:p>
            <a:r>
              <a:rPr lang="en-US" dirty="0" smtClean="0"/>
              <a:t>Legacies of British slave-ownership database</a:t>
            </a:r>
          </a:p>
          <a:p>
            <a:pPr>
              <a:buNone/>
            </a:pPr>
            <a:r>
              <a:rPr lang="en-US" dirty="0" smtClean="0"/>
              <a:t>	hhtp/www.ucl.ac.uk/lbs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Legacies of British slave-owners database</a:t>
            </a:r>
          </a:p>
          <a:p>
            <a:pPr>
              <a:buNone/>
            </a:pPr>
            <a:r>
              <a:rPr lang="en-US" dirty="0" smtClean="0"/>
              <a:t>			Catherine Hall, Nicholas Draper, Keith </a:t>
            </a:r>
          </a:p>
          <a:p>
            <a:pPr>
              <a:buNone/>
            </a:pPr>
            <a:r>
              <a:rPr lang="en-US" dirty="0" smtClean="0"/>
              <a:t>			McClelland, Katie Donnington, Rachel </a:t>
            </a:r>
          </a:p>
          <a:p>
            <a:pPr>
              <a:buNone/>
            </a:pPr>
            <a:r>
              <a:rPr lang="en-US" dirty="0" smtClean="0"/>
              <a:t>			Lang</a:t>
            </a:r>
          </a:p>
          <a:p>
            <a:r>
              <a:rPr lang="en-US" dirty="0" smtClean="0"/>
              <a:t>Belize slave owners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Abolition of the slave trade 1808</a:t>
            </a:r>
          </a:p>
          <a:p>
            <a:r>
              <a:rPr lang="en-US" dirty="0" smtClean="0"/>
              <a:t>Emancipation Bill 1834</a:t>
            </a:r>
          </a:p>
          <a:p>
            <a:pPr>
              <a:buNone/>
            </a:pPr>
            <a:r>
              <a:rPr lang="en-US" dirty="0" smtClean="0"/>
              <a:t>	Emancipation day in the Caribbean 1 Aug 1838</a:t>
            </a:r>
          </a:p>
          <a:p>
            <a:pPr>
              <a:buNone/>
            </a:pPr>
            <a:r>
              <a:rPr lang="en-US" dirty="0" smtClean="0"/>
              <a:t>		£20,000,000 mil paid in compensation to</a:t>
            </a:r>
          </a:p>
          <a:p>
            <a:pPr>
              <a:buNone/>
            </a:pPr>
            <a:r>
              <a:rPr lang="en-US" dirty="0" smtClean="0"/>
              <a:t>		slave owners. Estimates range in current prices from £1.6bn (Retail Price Index) to £17 bn (Earnings Index).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Understanding the ecology of slavery </a:t>
            </a:r>
          </a:p>
          <a:p>
            <a:pPr>
              <a:buNone/>
            </a:pPr>
            <a:r>
              <a:rPr lang="en-US" dirty="0" smtClean="0"/>
              <a:t>	economic benefits affecting Victorian prosperity in the UK.</a:t>
            </a:r>
          </a:p>
          <a:p>
            <a:r>
              <a:rPr lang="en-US" dirty="0" smtClean="0"/>
              <a:t>Commercial Legacies: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Banking and the City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Railways: John Moss, Nathaniel Snell Chauncey</a:t>
            </a:r>
          </a:p>
          <a:p>
            <a:pPr lvl="1">
              <a:buNone/>
            </a:pPr>
            <a:r>
              <a:rPr lang="en-US" dirty="0" smtClean="0"/>
              <a:t>		</a:t>
            </a:r>
          </a:p>
          <a:p>
            <a:r>
              <a:rPr lang="en-US" dirty="0" smtClean="0"/>
              <a:t>Cultural legacies: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	Country house building: Harewood House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Connoisseurship: Hibbert, Bernal, Angerstein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Philanthropy and institutions: Kings College London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Societies and Clubs: The London Institution, Roxburgh club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Religious institutions and churches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Belize Slavery Database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97648" y="1432579"/>
          <a:ext cx="8089153" cy="4692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282"/>
                <a:gridCol w="1094418"/>
                <a:gridCol w="1232579"/>
                <a:gridCol w="791141"/>
                <a:gridCol w="1038744"/>
                <a:gridCol w="1038743"/>
                <a:gridCol w="1158599"/>
                <a:gridCol w="1118647"/>
              </a:tblGrid>
              <a:tr h="579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Verdana"/>
                        </a:rPr>
                        <a:t>Claim No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Verdana"/>
                        </a:rPr>
                        <a:t>First Names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Verdana"/>
                        </a:rPr>
                        <a:t>Surname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Verdana"/>
                        </a:rPr>
                        <a:t>Note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Verdana"/>
                        </a:rPr>
                        <a:t>No. of Slaves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Verdana"/>
                        </a:rPr>
                        <a:t>£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Verdana"/>
                        </a:rPr>
                        <a:t>shillings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Verdana"/>
                        </a:rPr>
                        <a:t>pence</a:t>
                      </a:r>
                    </a:p>
                  </a:txBody>
                  <a:tcPr marL="12700" marR="12700" marT="12700" marB="0" anchor="b"/>
                </a:tc>
              </a:tr>
              <a:tr h="45705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Verdana"/>
                        </a:rPr>
                        <a:t>Catherine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Verdana"/>
                        </a:rPr>
                        <a:t>Robinson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15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1001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</a:tr>
              <a:tr h="45705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Verdana"/>
                        </a:rPr>
                        <a:t>Henry Charles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Verdana"/>
                        </a:rPr>
                        <a:t>Smith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</a:tr>
              <a:tr h="45705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100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Verdana"/>
                        </a:rPr>
                        <a:t>Ann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Verdana"/>
                        </a:rPr>
                        <a:t>Meigham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Verdana"/>
                        </a:rPr>
                        <a:t>Widow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229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</a:tr>
              <a:tr h="45705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101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Verdana"/>
                        </a:rPr>
                        <a:t>Robert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Verdana"/>
                        </a:rPr>
                        <a:t>Wagner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59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</a:tr>
              <a:tr h="45705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102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Verdana"/>
                        </a:rPr>
                        <a:t>Lucy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Verdana"/>
                        </a:rPr>
                        <a:t>Pattinett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141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  <a:tr h="45705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103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Verdana"/>
                        </a:rPr>
                        <a:t>Sarah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Verdana"/>
                        </a:rPr>
                        <a:t>Keefe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529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</a:tr>
              <a:tr h="45705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104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Verdana"/>
                        </a:rPr>
                        <a:t>Rebecca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Verdana"/>
                        </a:rPr>
                        <a:t>Lindo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123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</a:tr>
              <a:tr h="45705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105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Verdana"/>
                        </a:rPr>
                        <a:t>Sarah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Verdana"/>
                        </a:rPr>
                        <a:t>Keefe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31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1520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</a:tr>
              <a:tr h="45705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106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Verdana"/>
                        </a:rPr>
                        <a:t>Joseph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Verdana"/>
                        </a:rPr>
                        <a:t>Jones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59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Verdana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£100,000 paid in compensation to 257 slave owners for 1,896 slaves (average 7.4 per owner)</a:t>
            </a:r>
          </a:p>
          <a:p>
            <a:pPr>
              <a:buNone/>
            </a:pPr>
            <a:r>
              <a:rPr lang="en-US" dirty="0" smtClean="0"/>
              <a:t>	Modern equivalent in the range £8.6 million to</a:t>
            </a:r>
          </a:p>
          <a:p>
            <a:pPr>
              <a:buNone/>
            </a:pPr>
            <a:r>
              <a:rPr lang="en-US" dirty="0" smtClean="0"/>
              <a:t>	£313.9 million (see </a:t>
            </a:r>
            <a:r>
              <a:rPr lang="en-US" dirty="0" smtClean="0">
                <a:hlinkClick r:id="rId2"/>
              </a:rPr>
              <a:t>www.measuringworth.com/poweruk</a:t>
            </a:r>
            <a:r>
              <a:rPr lang="en-US" dirty="0" smtClean="0"/>
              <a:t>)</a:t>
            </a:r>
          </a:p>
          <a:p>
            <a:r>
              <a:rPr lang="en-US" dirty="0" smtClean="0"/>
              <a:t>Belize dollar equivalent today ranges from</a:t>
            </a:r>
          </a:p>
          <a:p>
            <a:pPr>
              <a:buNone/>
            </a:pPr>
            <a:r>
              <a:rPr lang="en-US" dirty="0" smtClean="0"/>
              <a:t>	$27.5 million-$1000 million</a:t>
            </a:r>
          </a:p>
          <a:p>
            <a:pPr>
              <a:buNone/>
            </a:pPr>
            <a:r>
              <a:rPr lang="en-US" dirty="0" smtClean="0"/>
              <a:t>	cf. today’s government budget of $900million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Slave Owners, Slaves and Others as %age of Belize Population, 1834</a:t>
            </a:r>
            <a:endParaRPr lang="en-US" dirty="0"/>
          </a:p>
        </p:txBody>
      </p:sp>
      <p:pic>
        <p:nvPicPr>
          <p:cNvPr id="4" name="Content Placeholder 3" descr="Slave2.png"/>
          <p:cNvPicPr>
            <a:picLocks noGrp="1" noChangeAspect="1"/>
          </p:cNvPicPr>
          <p:nvPr>
            <p:ph idx="1"/>
          </p:nvPr>
        </p:nvPicPr>
        <p:blipFill>
          <a:blip r:embed="rId2"/>
          <a:srcRect l="-4622" r="-462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Belize Slave Owners by Number of Slaves Owned, 1834</a:t>
            </a:r>
            <a:endParaRPr lang="en-US" dirty="0"/>
          </a:p>
        </p:txBody>
      </p:sp>
      <p:pic>
        <p:nvPicPr>
          <p:cNvPr id="4" name="Content Placeholder 3" descr="Slave1.png"/>
          <p:cNvPicPr>
            <a:picLocks noGrp="1" noChangeAspect="1"/>
          </p:cNvPicPr>
          <p:nvPr>
            <p:ph idx="1"/>
          </p:nvPr>
        </p:nvPicPr>
        <p:blipFill>
          <a:blip r:embed="rId2"/>
          <a:srcRect l="-4742" r="-474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274638"/>
            <a:ext cx="8417859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Ranking of Slave Value in Belize 1834(£) By Compensation Received</a:t>
            </a:r>
            <a:endParaRPr lang="en-US" dirty="0"/>
          </a:p>
        </p:txBody>
      </p:sp>
      <p:pic>
        <p:nvPicPr>
          <p:cNvPr id="4" name="Content Placeholder 3" descr="Slave3.png"/>
          <p:cNvPicPr>
            <a:picLocks noGrp="1" noChangeAspect="1"/>
          </p:cNvPicPr>
          <p:nvPr>
            <p:ph idx="1"/>
          </p:nvPr>
        </p:nvPicPr>
        <p:blipFill>
          <a:blip r:embed="rId2"/>
          <a:srcRect l="-4742" r="-474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300</Words>
  <Application>Microsoft Office PowerPoint</Application>
  <PresentationFormat>On-screen Show (4:3)</PresentationFormat>
  <Paragraphs>125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Belize slave-owners and the University College London slavery database</vt:lpstr>
      <vt:lpstr>PowerPoint Presentation</vt:lpstr>
      <vt:lpstr>Steps to freedom</vt:lpstr>
      <vt:lpstr>PowerPoint Presentation</vt:lpstr>
      <vt:lpstr>Example of Belize Slavery Database</vt:lpstr>
      <vt:lpstr>Belize</vt:lpstr>
      <vt:lpstr>Slave Owners, Slaves and Others as %age of Belize Population, 1834</vt:lpstr>
      <vt:lpstr>Belize Slave Owners by Number of Slaves Owned, 1834</vt:lpstr>
      <vt:lpstr>Ranking of Slave Value in Belize 1834(£) By Compensation Received</vt:lpstr>
      <vt:lpstr>Who were the beneficiaries?</vt:lpstr>
      <vt:lpstr>Unanswered questions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Belize slaveowners and the University College London slavery database</dc:title>
  <dc:creator>barbara bulmer-thomas</dc:creator>
  <cp:lastModifiedBy>IOA</cp:lastModifiedBy>
  <cp:revision>7</cp:revision>
  <dcterms:created xsi:type="dcterms:W3CDTF">2015-10-02T19:56:38Z</dcterms:created>
  <dcterms:modified xsi:type="dcterms:W3CDTF">2015-10-03T09:36:35Z</dcterms:modified>
</cp:coreProperties>
</file>