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77" r:id="rId3"/>
    <p:sldId id="260" r:id="rId4"/>
    <p:sldId id="261" r:id="rId5"/>
    <p:sldId id="258" r:id="rId6"/>
    <p:sldId id="259" r:id="rId7"/>
    <p:sldId id="262" r:id="rId8"/>
    <p:sldId id="263" r:id="rId9"/>
    <p:sldId id="265" r:id="rId10"/>
    <p:sldId id="266" r:id="rId11"/>
    <p:sldId id="267" r:id="rId12"/>
    <p:sldId id="280" r:id="rId13"/>
    <p:sldId id="264" r:id="rId14"/>
    <p:sldId id="269" r:id="rId15"/>
    <p:sldId id="268" r:id="rId16"/>
    <p:sldId id="281" r:id="rId17"/>
    <p:sldId id="283" r:id="rId18"/>
    <p:sldId id="284" r:id="rId19"/>
    <p:sldId id="271" r:id="rId20"/>
    <p:sldId id="286" r:id="rId21"/>
    <p:sldId id="287" r:id="rId22"/>
    <p:sldId id="288" r:id="rId23"/>
    <p:sldId id="285" r:id="rId24"/>
    <p:sldId id="273" r:id="rId25"/>
    <p:sldId id="272" r:id="rId26"/>
    <p:sldId id="270" r:id="rId27"/>
    <p:sldId id="274" r:id="rId28"/>
    <p:sldId id="279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29" d="100"/>
          <a:sy n="29" d="100"/>
        </p:scale>
        <p:origin x="182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23727-0EBD-224F-88EE-7BBF06511330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DCF1F-5101-5041-AD04-C0021B1CD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full grant is for around BZ$900,000. Of this, about 1/</a:t>
            </a:r>
            <a:r>
              <a:rPr lang="en-US" smtClean="0"/>
              <a:t>3 will</a:t>
            </a:r>
            <a:r>
              <a:rPr lang="en-US" baseline="0" smtClean="0"/>
              <a:t> </a:t>
            </a:r>
            <a:r>
              <a:rPr lang="en-US" baseline="0" dirty="0" smtClean="0"/>
              <a:t>come to TIDE.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5E3DC-971B-5D4B-9C75-00B38949C8A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27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full grant is for around BZ$900,000. Of this, about 1/</a:t>
            </a:r>
            <a:r>
              <a:rPr lang="en-US" smtClean="0"/>
              <a:t>3 will</a:t>
            </a:r>
            <a:r>
              <a:rPr lang="en-US" baseline="0" smtClean="0"/>
              <a:t> </a:t>
            </a:r>
            <a:r>
              <a:rPr lang="en-US" baseline="0" dirty="0" smtClean="0"/>
              <a:t>come to TIDE.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5E3DC-971B-5D4B-9C75-00B38949C8A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2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full grant is for around BZ$900,000. Of this, about 1/</a:t>
            </a:r>
            <a:r>
              <a:rPr lang="en-US" smtClean="0"/>
              <a:t>3 will</a:t>
            </a:r>
            <a:r>
              <a:rPr lang="en-US" baseline="0" smtClean="0"/>
              <a:t> </a:t>
            </a:r>
            <a:r>
              <a:rPr lang="en-US" baseline="0" dirty="0" smtClean="0"/>
              <a:t>come to TIDE.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5E3DC-971B-5D4B-9C75-00B38949C8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0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full grant is for around BZ$900,000. Of this, about 1/3 would</a:t>
            </a:r>
            <a:r>
              <a:rPr lang="en-US" baseline="0" dirty="0" smtClean="0"/>
              <a:t> come to TIDE.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5E3DC-971B-5D4B-9C75-00B38949C8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34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full grant is for around BZ$900,000. Of this, about 1/3 would</a:t>
            </a:r>
            <a:r>
              <a:rPr lang="en-US" baseline="0" dirty="0" smtClean="0"/>
              <a:t> come to TIDE.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5E3DC-971B-5D4B-9C75-00B38949C8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24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Black lining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DCF1F-5101-5041-AD04-C0021B1CD6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21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Prescribed burning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DCF1F-5101-5041-AD04-C0021B1CD6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5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http://www.tidebelize.org/page/fire-management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DCF1F-5101-5041-AD04-C0021B1CD6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7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4DDFF-AE88-3342-87A8-99C0F3BAC105}" type="datetimeFigureOut">
              <a:rPr lang="en-US" smtClean="0"/>
              <a:t>10/3/2015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A7E04-75A3-A84B-91B5-760D8F5A2CC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ldfire.jp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39986" y="547371"/>
            <a:ext cx="7922137" cy="539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65" y="730251"/>
            <a:ext cx="767822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Conserving pine woodland biodiversity in Belize through community fire management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Darw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456" y="252367"/>
            <a:ext cx="799220" cy="955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TIDE_Logo_medium_transpare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152" y="5383267"/>
            <a:ext cx="1023907" cy="97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Forest Department 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741" y="5383267"/>
            <a:ext cx="973050" cy="97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RI_NEW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473" y="5379698"/>
            <a:ext cx="957838" cy="976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UoE 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539" y="5380714"/>
            <a:ext cx="988931" cy="975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IIED logo 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9096" y="5382828"/>
            <a:ext cx="1121629" cy="973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888" y="0"/>
            <a:ext cx="9701560" cy="6858000"/>
          </a:xfrm>
        </p:spPr>
      </p:pic>
    </p:spTree>
    <p:extLst>
      <p:ext uri="{BB962C8B-B14F-4D97-AF65-F5344CB8AC3E}">
        <p14:creationId xmlns:p14="http://schemas.microsoft.com/office/powerpoint/2010/main" val="3832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69" y="0"/>
            <a:ext cx="9701559" cy="6858000"/>
          </a:xfrm>
        </p:spPr>
      </p:pic>
    </p:spTree>
    <p:extLst>
      <p:ext uri="{BB962C8B-B14F-4D97-AF65-F5344CB8AC3E}">
        <p14:creationId xmlns:p14="http://schemas.microsoft.com/office/powerpoint/2010/main" val="31113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0" y="0"/>
            <a:ext cx="9706428" cy="6858000"/>
          </a:xfrm>
        </p:spPr>
      </p:pic>
    </p:spTree>
    <p:extLst>
      <p:ext uri="{BB962C8B-B14F-4D97-AF65-F5344CB8AC3E}">
        <p14:creationId xmlns:p14="http://schemas.microsoft.com/office/powerpoint/2010/main" val="16057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314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40" y="-1"/>
            <a:ext cx="4290860" cy="687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to 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GB" dirty="0" smtClean="0"/>
              <a:t>WP 2</a:t>
            </a:r>
          </a:p>
          <a:p>
            <a:pPr marL="342900" lvl="1" indent="-342900">
              <a:buFont typeface="Arial"/>
              <a:buChar char="•"/>
            </a:pPr>
            <a:r>
              <a:rPr lang="en-GB" dirty="0" smtClean="0"/>
              <a:t>Consultation with local communities</a:t>
            </a:r>
          </a:p>
          <a:p>
            <a:pPr marL="342900" lvl="1" indent="-342900">
              <a:buFont typeface="Arial"/>
              <a:buChar char="•"/>
            </a:pPr>
            <a:r>
              <a:rPr lang="en-GB" dirty="0" smtClean="0"/>
              <a:t>Consultation with Agriculture and Forest Department about revising the Agricultural Fires Act.</a:t>
            </a:r>
          </a:p>
          <a:p>
            <a:pPr marL="342900" lvl="1" indent="-342900">
              <a:buFont typeface="Arial"/>
              <a:buChar char="•"/>
            </a:pPr>
            <a:r>
              <a:rPr lang="en-GB" dirty="0"/>
              <a:t>Build </a:t>
            </a:r>
            <a:r>
              <a:rPr lang="en-GB" dirty="0" smtClean="0"/>
              <a:t>local capacity </a:t>
            </a:r>
            <a:r>
              <a:rPr lang="en-GB" dirty="0"/>
              <a:t>to implement fire management and sustainable forest use</a:t>
            </a:r>
          </a:p>
          <a:p>
            <a:pPr marL="342900" lvl="1" indent="-342900">
              <a:buFont typeface="Arial"/>
              <a:buChar char="•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1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Agricultural Burn Training May 2013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821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7814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00" y="0"/>
            <a:ext cx="10289512" cy="6858000"/>
          </a:xfrm>
        </p:spPr>
      </p:pic>
    </p:spTree>
    <p:extLst>
      <p:ext uri="{BB962C8B-B14F-4D97-AF65-F5344CB8AC3E}">
        <p14:creationId xmlns:p14="http://schemas.microsoft.com/office/powerpoint/2010/main" val="2903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Specialist Advice: Everglades NPS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47551"/>
            <a:ext cx="6993468" cy="466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 </a:t>
            </a:r>
            <a:r>
              <a:rPr lang="en-GB" dirty="0" err="1" smtClean="0"/>
              <a:t>popta</a:t>
            </a:r>
            <a:r>
              <a:rPr lang="en-GB" dirty="0" smtClean="0"/>
              <a:t> seeds this year!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90602" cy="4525963"/>
          </a:xfrm>
        </p:spPr>
      </p:pic>
    </p:spTree>
    <p:extLst>
      <p:ext uri="{BB962C8B-B14F-4D97-AF65-F5344CB8AC3E}">
        <p14:creationId xmlns:p14="http://schemas.microsoft.com/office/powerpoint/2010/main" val="20995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0" y="1578782"/>
            <a:ext cx="8229600" cy="1143000"/>
          </a:xfrm>
        </p:spPr>
        <p:txBody>
          <a:bodyPr/>
          <a:lstStyle/>
          <a:p>
            <a:r>
              <a:rPr lang="en-GB" dirty="0" smtClean="0"/>
              <a:t>Aim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043" y="3144187"/>
            <a:ext cx="8229600" cy="4525963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engage communities in stewardship of pine woodlands/savannas in Toledo by creating economic incentives and facilitating community fire management.</a:t>
            </a:r>
          </a:p>
        </p:txBody>
      </p:sp>
    </p:spTree>
    <p:extLst>
      <p:ext uri="{BB962C8B-B14F-4D97-AF65-F5344CB8AC3E}">
        <p14:creationId xmlns:p14="http://schemas.microsoft.com/office/powerpoint/2010/main" val="6633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7531"/>
            <a:ext cx="9116468" cy="50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7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Palmetto Palm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71" y="1928200"/>
            <a:ext cx="2857500" cy="3810000"/>
          </a:xfrm>
        </p:spPr>
      </p:pic>
    </p:spTree>
    <p:extLst>
      <p:ext uri="{BB962C8B-B14F-4D97-AF65-F5344CB8AC3E}">
        <p14:creationId xmlns:p14="http://schemas.microsoft.com/office/powerpoint/2010/main" val="163704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08" y="-91282"/>
            <a:ext cx="9265708" cy="69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64" y="-29448"/>
            <a:ext cx="9183264" cy="6887448"/>
          </a:xfrm>
        </p:spPr>
      </p:pic>
    </p:spTree>
    <p:extLst>
      <p:ext uri="{BB962C8B-B14F-4D97-AF65-F5344CB8AC3E}">
        <p14:creationId xmlns:p14="http://schemas.microsoft.com/office/powerpoint/2010/main" val="24202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Community meeting in Trio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99" y="1600200"/>
            <a:ext cx="679060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99" y="1417638"/>
            <a:ext cx="7058375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Community meeting in </a:t>
            </a:r>
            <a:r>
              <a:rPr lang="en-GB" dirty="0" err="1" smtClean="0"/>
              <a:t>Bladen</a:t>
            </a:r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99" y="1600200"/>
            <a:ext cx="6790602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00" y="1600201"/>
            <a:ext cx="6790602" cy="45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42420" cy="74469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‘Black lining’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5661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Prescribed burning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57" y="1"/>
            <a:ext cx="9613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2800" dirty="0" smtClean="0"/>
              <a:t>International donors seek evidence of a win-win between biodiversity conservation AND poverty reduction.  </a:t>
            </a:r>
          </a:p>
          <a:p>
            <a:r>
              <a:rPr lang="en-GB" sz="2800" dirty="0" smtClean="0"/>
              <a:t>Fire management is of growing concern for savanna communities; intense, over frequent fire is a cause of biodiversity loss in savanna ecosystems.</a:t>
            </a:r>
          </a:p>
          <a:p>
            <a:r>
              <a:rPr lang="en-GB" sz="2800" dirty="0" smtClean="0"/>
              <a:t>Communities in Toledo are motivated to get involved in controlling wildfires.</a:t>
            </a:r>
          </a:p>
          <a:p>
            <a:r>
              <a:rPr lang="en-GB" sz="2800" dirty="0" smtClean="0"/>
              <a:t>What motivates communities to participate in fire management may be more than economic incentives.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1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3575" y="0"/>
            <a:ext cx="1301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ldfire.jp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0931" y="730251"/>
            <a:ext cx="7922137" cy="53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488" y="1465378"/>
            <a:ext cx="8655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Theory of change: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6600"/>
                </a:solidFill>
              </a:rPr>
              <a:t>Problem (current situation)</a:t>
            </a: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r>
              <a:rPr lang="en-US" b="1" dirty="0" smtClean="0">
                <a:solidFill>
                  <a:srgbClr val="00EC00"/>
                </a:solidFill>
              </a:rPr>
              <a:t>Proposed solution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37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Why might managing fire enhance pine woodland biodiversity?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41471" y="2439399"/>
            <a:ext cx="6061057" cy="989601"/>
            <a:chOff x="1622443" y="2920229"/>
            <a:chExt cx="6061057" cy="989601"/>
          </a:xfrm>
        </p:grpSpPr>
        <p:grpSp>
          <p:nvGrpSpPr>
            <p:cNvPr id="18" name="Group 17"/>
            <p:cNvGrpSpPr/>
            <p:nvPr/>
          </p:nvGrpSpPr>
          <p:grpSpPr>
            <a:xfrm>
              <a:off x="1622443" y="2948169"/>
              <a:ext cx="1553540" cy="961661"/>
              <a:chOff x="2219343" y="3254853"/>
              <a:chExt cx="1553540" cy="96166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19343" y="3254853"/>
                <a:ext cx="1553540" cy="96166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68661" y="3392013"/>
                <a:ext cx="14425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Poor stewardship</a:t>
                </a:r>
                <a:endParaRPr lang="en-US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781443" y="2944516"/>
              <a:ext cx="1553540" cy="96166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30761" y="3070177"/>
              <a:ext cx="1442573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 smtClean="0"/>
                <a:t>Unwanted fires</a:t>
              </a:r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888161" y="2920229"/>
              <a:ext cx="1795339" cy="985948"/>
              <a:chOff x="6485061" y="3226913"/>
              <a:chExt cx="1795339" cy="98594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588143" y="3251200"/>
                <a:ext cx="1553540" cy="96166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5061" y="3226913"/>
                <a:ext cx="179533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Loss of biodiversity and forest resources</a:t>
                </a:r>
                <a:endParaRPr lang="en-US" dirty="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3238500" y="3401716"/>
              <a:ext cx="5080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346700" y="3439816"/>
              <a:ext cx="609600" cy="127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5148271" y="5092700"/>
            <a:ext cx="1553540" cy="77104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121389" y="5129347"/>
            <a:ext cx="158421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Active fire management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358071" y="5105286"/>
            <a:ext cx="1553540" cy="96166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254989" y="5080999"/>
            <a:ext cx="1795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Recovery of biodiversity and forest resources</a:t>
            </a:r>
            <a:endParaRPr lang="en-US" dirty="0"/>
          </a:p>
        </p:txBody>
      </p:sp>
      <p:cxnSp>
        <p:nvCxnSpPr>
          <p:cNvPr id="37" name="Straight Arrow Connector 36"/>
          <p:cNvCxnSpPr>
            <a:endCxn id="34" idx="2"/>
          </p:cNvCxnSpPr>
          <p:nvPr/>
        </p:nvCxnSpPr>
        <p:spPr>
          <a:xfrm flipV="1">
            <a:off x="4572000" y="5863747"/>
            <a:ext cx="1353041" cy="346553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13528" y="5600586"/>
            <a:ext cx="609600" cy="127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79400" y="5667739"/>
            <a:ext cx="1828799" cy="96166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30201" y="5817599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Training in fire management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79400" y="4207239"/>
            <a:ext cx="1816099" cy="96166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3500" y="4191999"/>
            <a:ext cx="226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Livelihoods using savanna resources sustainably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103428" y="4686186"/>
            <a:ext cx="817572" cy="114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908301" y="4372339"/>
            <a:ext cx="1663700" cy="65686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921001" y="4369799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Motivation for stewardship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912089" y="5870939"/>
            <a:ext cx="1659911" cy="65686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971800" y="5868399"/>
            <a:ext cx="151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Capacity for stewardship</a:t>
            </a:r>
            <a:endParaRPr lang="en-US" dirty="0"/>
          </a:p>
        </p:txBody>
      </p:sp>
      <p:cxnSp>
        <p:nvCxnSpPr>
          <p:cNvPr id="63" name="Straight Arrow Connector 62"/>
          <p:cNvCxnSpPr>
            <a:endCxn id="34" idx="0"/>
          </p:cNvCxnSpPr>
          <p:nvPr/>
        </p:nvCxnSpPr>
        <p:spPr>
          <a:xfrm>
            <a:off x="4572000" y="4686300"/>
            <a:ext cx="1353041" cy="406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103428" y="6133986"/>
            <a:ext cx="817572" cy="114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ldfire.jp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57200" y="767880"/>
            <a:ext cx="7922137" cy="53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488" y="1465378"/>
            <a:ext cx="86556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 activities:</a:t>
            </a:r>
          </a:p>
          <a:p>
            <a:endParaRPr lang="en-US" b="1" dirty="0" smtClean="0"/>
          </a:p>
          <a:p>
            <a:r>
              <a:rPr lang="en-GB" b="1" dirty="0" smtClean="0"/>
              <a:t>1 </a:t>
            </a:r>
            <a:r>
              <a:rPr lang="en-GB" b="1" dirty="0"/>
              <a:t>Establish biodiversity and resource baselines and build national capacity for biodiversity / resource </a:t>
            </a:r>
            <a:r>
              <a:rPr lang="en-GB" b="1" dirty="0" smtClean="0"/>
              <a:t>monitoring</a:t>
            </a:r>
          </a:p>
          <a:p>
            <a:pPr marL="342900" indent="-342900">
              <a:buAutoNum type="arabicPeriod"/>
            </a:pPr>
            <a:endParaRPr lang="en-GB" b="1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Survey </a:t>
            </a:r>
            <a:r>
              <a:rPr lang="en-GB" dirty="0"/>
              <a:t>Caribbean pine in Payne’s Creek National Park and palmetto palm in Payne’s Creek, Deep River Forest Reserve and </a:t>
            </a:r>
            <a:r>
              <a:rPr lang="en-GB" dirty="0" err="1"/>
              <a:t>Swasey-Bladen</a:t>
            </a:r>
            <a:r>
              <a:rPr lang="en-GB" dirty="0"/>
              <a:t> Forest Reserve</a:t>
            </a:r>
          </a:p>
          <a:p>
            <a:pPr marL="800100" lvl="1" indent="-342900">
              <a:buFont typeface="Arial"/>
              <a:buChar char="•"/>
            </a:pPr>
            <a:endParaRPr lang="en-GB" dirty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Develop protocols for monitoring pine woodland resources (pine and palmetto) and biodiversity (yellow-headed parrots, birds, mammals, fiddlewood, </a:t>
            </a:r>
            <a:r>
              <a:rPr lang="en-GB" i="1" dirty="0" smtClean="0"/>
              <a:t>Zamia </a:t>
            </a:r>
            <a:r>
              <a:rPr lang="en-GB" i="1" dirty="0" err="1" smtClean="0"/>
              <a:t>prasina</a:t>
            </a:r>
            <a:r>
              <a:rPr lang="en-GB" dirty="0" smtClean="0"/>
              <a:t>, and other endemic plants)</a:t>
            </a:r>
          </a:p>
          <a:p>
            <a:pPr marL="800100" lvl="1" indent="-342900">
              <a:buFont typeface="Arial"/>
              <a:buChar char="•"/>
            </a:pPr>
            <a:endParaRPr lang="en-GB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Establish biodiversity and wildfire baselines to measure project impact</a:t>
            </a:r>
          </a:p>
          <a:p>
            <a:pPr marL="800100" lvl="1" indent="-342900">
              <a:buFont typeface="Arial"/>
              <a:buChar char="•"/>
            </a:pPr>
            <a:endParaRPr lang="en-GB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Develop training materials for monitoring pine woodland resources and biodiversity and train ~30 PA personnel under the NTPPAM</a:t>
            </a:r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pic>
        <p:nvPicPr>
          <p:cNvPr id="7" name="Picture 6" descr="Darw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819514"/>
            <a:ext cx="578432" cy="691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37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Conservation of pine woodland biodiversity in Belize through community fire management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ldfire.jp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0931" y="730251"/>
            <a:ext cx="7922137" cy="53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488" y="1465378"/>
            <a:ext cx="865565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b="1" dirty="0" smtClean="0"/>
              <a:t> </a:t>
            </a:r>
            <a:r>
              <a:rPr lang="en-GB" b="1" dirty="0" smtClean="0"/>
              <a:t>2: </a:t>
            </a:r>
            <a:r>
              <a:rPr lang="en-GB" b="1" dirty="0"/>
              <a:t>Build capacity to implement fire </a:t>
            </a:r>
            <a:r>
              <a:rPr lang="en-GB" b="1" dirty="0" smtClean="0"/>
              <a:t>management and </a:t>
            </a:r>
            <a:r>
              <a:rPr lang="en-GB" b="1" dirty="0"/>
              <a:t>sustainable forest </a:t>
            </a:r>
            <a:r>
              <a:rPr lang="en-GB" b="1" dirty="0" smtClean="0"/>
              <a:t>use</a:t>
            </a:r>
          </a:p>
          <a:p>
            <a:pPr marL="342900" indent="-342900"/>
            <a:endParaRPr lang="en-GB" b="1" dirty="0"/>
          </a:p>
          <a:p>
            <a:pPr marL="342900" indent="-342900"/>
            <a:endParaRPr lang="en-US" sz="1000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Hold Community engagement meetings on managing wildfire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Produce </a:t>
            </a:r>
            <a:r>
              <a:rPr lang="en-US" dirty="0"/>
              <a:t>m</a:t>
            </a:r>
            <a:r>
              <a:rPr lang="en-US" dirty="0" smtClean="0"/>
              <a:t>aterials to train ≥100 community members in fire management (50 in safe use of agricultural fire and 50 in fire management for savannas)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Train ≥15 trainers to train further community members in fire management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Train and equip community members to harvest palmetto palm sustainably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Create a plan for a sustainable extraction zone in PCNP, including evaluation of ecological and socio-economic costs and benefits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Meet with communities, FD, Agriculture Dept., NAVCO and DAVCO to agree improvements to governance of rural fire use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37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Conservation of pine woodland biodiversity in Belize through community fire management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 descr="Darw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198" y="5684354"/>
            <a:ext cx="741543" cy="886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ldfire.jp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0931" y="730251"/>
            <a:ext cx="7922137" cy="539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488" y="1465378"/>
            <a:ext cx="86556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b="1" dirty="0" smtClean="0"/>
              <a:t>Work Package 3: Business </a:t>
            </a:r>
            <a:r>
              <a:rPr lang="en-GB" b="1" dirty="0"/>
              <a:t>development</a:t>
            </a:r>
            <a:r>
              <a:rPr lang="en-GB" b="1" dirty="0" smtClean="0"/>
              <a:t> for </a:t>
            </a:r>
            <a:r>
              <a:rPr lang="en-GB" b="1" dirty="0"/>
              <a:t>poverty alleviation and long term viability of ecosystem </a:t>
            </a:r>
            <a:r>
              <a:rPr lang="en-GB" b="1" dirty="0" smtClean="0"/>
              <a:t>management</a:t>
            </a:r>
          </a:p>
          <a:p>
            <a:pPr marL="342900" indent="-342900"/>
            <a:endParaRPr lang="en-GB" b="1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Meetings to identify community members / groups interested in establishing small forest enterprises</a:t>
            </a:r>
          </a:p>
          <a:p>
            <a:pPr marL="800100" lvl="1" indent="-342900">
              <a:buFont typeface="Arial"/>
              <a:buChar char="•"/>
            </a:pPr>
            <a:endParaRPr lang="en-GB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Formalise license agreements with FD whereby community members are granted concessions to harvest NTFP in Forest Reserves</a:t>
            </a:r>
          </a:p>
          <a:p>
            <a:pPr marL="800100" lvl="1" indent="-342900">
              <a:buFont typeface="Arial"/>
              <a:buChar char="•"/>
            </a:pPr>
            <a:endParaRPr lang="en-GB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Establish and monitor NTFP concessions involving 50 community members</a:t>
            </a:r>
          </a:p>
          <a:p>
            <a:pPr marL="800100" lvl="1" indent="-342900">
              <a:buFont typeface="Arial"/>
              <a:buChar char="•"/>
            </a:pPr>
            <a:endParaRPr lang="en-GB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Develop business plans for ≥3 small forest enterprises</a:t>
            </a:r>
          </a:p>
          <a:p>
            <a:pPr marL="800100" lvl="1" indent="-342900">
              <a:buFont typeface="Arial"/>
              <a:buChar char="•"/>
            </a:pPr>
            <a:endParaRPr lang="en-GB" dirty="0" smtClean="0"/>
          </a:p>
          <a:p>
            <a:pPr marL="800100" lvl="1" indent="-342900">
              <a:buFont typeface="Arial"/>
              <a:buChar char="•"/>
            </a:pPr>
            <a:r>
              <a:rPr lang="en-GB" dirty="0" smtClean="0"/>
              <a:t>Provide training so TIDE staff and other NGOs can develop further small forest enterprises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7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Conservation of pine woodland biodiversity in Belize through community fire management</a:t>
            </a:r>
            <a:endParaRPr lang="en-US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 descr="Darw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0" y="5758763"/>
            <a:ext cx="629232" cy="752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to 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GB" dirty="0" smtClean="0"/>
              <a:t>WP 1 </a:t>
            </a:r>
          </a:p>
          <a:p>
            <a:pPr marL="342900" lvl="1" indent="-342900">
              <a:buFont typeface="Arial"/>
              <a:buChar char="•"/>
            </a:pPr>
            <a:r>
              <a:rPr lang="en-GB" b="1" dirty="0"/>
              <a:t>Survey Caribbean pine in Payne’s Creek National Park and palmetto palm in Payne’s Creek, Deep River Forest Reserve and </a:t>
            </a:r>
            <a:r>
              <a:rPr lang="en-GB" b="1" dirty="0" err="1"/>
              <a:t>Swasey-Bladen</a:t>
            </a:r>
            <a:r>
              <a:rPr lang="en-GB" b="1" dirty="0"/>
              <a:t> Forest Reserve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9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739" cy="6858000"/>
          </a:xfrm>
        </p:spPr>
      </p:pic>
    </p:spTree>
    <p:extLst>
      <p:ext uri="{BB962C8B-B14F-4D97-AF65-F5344CB8AC3E}">
        <p14:creationId xmlns:p14="http://schemas.microsoft.com/office/powerpoint/2010/main" val="7715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7" y="274638"/>
            <a:ext cx="8652933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Pine classes mapped based on land cover type and % canopy cover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9" y="1560777"/>
            <a:ext cx="7326528" cy="5043223"/>
          </a:xfrm>
        </p:spPr>
      </p:pic>
    </p:spTree>
    <p:extLst>
      <p:ext uri="{BB962C8B-B14F-4D97-AF65-F5344CB8AC3E}">
        <p14:creationId xmlns:p14="http://schemas.microsoft.com/office/powerpoint/2010/main" val="91579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684</Words>
  <Application>Microsoft Office PowerPoint</Application>
  <PresentationFormat>On-screen Show (4:3)</PresentationFormat>
  <Paragraphs>99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Conserving pine woodland biodiversity in Belize through community fire management</vt:lpstr>
      <vt:lpstr>Aim</vt:lpstr>
      <vt:lpstr>Why might managing fire enhance pine woodland biodiversity?</vt:lpstr>
      <vt:lpstr>Conservation of pine woodland biodiversity in Belize through community fire management</vt:lpstr>
      <vt:lpstr>Conservation of pine woodland biodiversity in Belize through community fire management</vt:lpstr>
      <vt:lpstr>Conservation of pine woodland biodiversity in Belize through community fire management</vt:lpstr>
      <vt:lpstr>Progress to date</vt:lpstr>
      <vt:lpstr>PowerPoint Presentation</vt:lpstr>
      <vt:lpstr>Pine classes mapped based on land cover type and % canopy cover</vt:lpstr>
      <vt:lpstr>PowerPoint Presentation</vt:lpstr>
      <vt:lpstr>PowerPoint Presentation</vt:lpstr>
      <vt:lpstr>PowerPoint Presentation</vt:lpstr>
      <vt:lpstr>PowerPoint Presentation</vt:lpstr>
      <vt:lpstr>Progress to date</vt:lpstr>
      <vt:lpstr>Agricultural Burn Training May 2013</vt:lpstr>
      <vt:lpstr>PowerPoint Presentation</vt:lpstr>
      <vt:lpstr>PowerPoint Presentation</vt:lpstr>
      <vt:lpstr>Specialist Advice: Everglades NPS</vt:lpstr>
      <vt:lpstr>Less popta seeds this year!</vt:lpstr>
      <vt:lpstr>PowerPoint Presentation</vt:lpstr>
      <vt:lpstr>Palmetto Palm</vt:lpstr>
      <vt:lpstr>PowerPoint Presentation</vt:lpstr>
      <vt:lpstr>PowerPoint Presentation</vt:lpstr>
      <vt:lpstr>Community meeting in Trio</vt:lpstr>
      <vt:lpstr>Community meeting in Bladen  </vt:lpstr>
      <vt:lpstr>‘Black lining’</vt:lpstr>
      <vt:lpstr>Prescribed burning</vt:lpstr>
      <vt:lpstr>Reflections</vt:lpstr>
      <vt:lpstr>PowerPoint Presentation</vt:lpstr>
    </vt:vector>
  </TitlesOfParts>
  <Company>University of Leeds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Darwin Initiative</dc:title>
  <dc:creator>James Lord</dc:creator>
  <cp:lastModifiedBy>ns</cp:lastModifiedBy>
  <cp:revision>53</cp:revision>
  <dcterms:created xsi:type="dcterms:W3CDTF">2015-08-24T19:55:58Z</dcterms:created>
  <dcterms:modified xsi:type="dcterms:W3CDTF">2015-10-03T09:50:41Z</dcterms:modified>
</cp:coreProperties>
</file>