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9" r:id="rId11"/>
    <p:sldId id="268" r:id="rId12"/>
    <p:sldId id="275" r:id="rId13"/>
    <p:sldId id="276" r:id="rId14"/>
    <p:sldId id="273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74682" autoAdjust="0"/>
  </p:normalViewPr>
  <p:slideViewPr>
    <p:cSldViewPr snapToGrid="0">
      <p:cViewPr>
        <p:scale>
          <a:sx n="71" d="100"/>
          <a:sy n="71" d="100"/>
        </p:scale>
        <p:origin x="549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F317F-FE74-420D-8BAB-CF769BEC164B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EE0AB-F4B1-4617-B1C7-28D31D7D0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4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EBDA51A-2BA3-4082-BE62-AD8277D8F5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13DC6D-A211-4FEB-930D-206652A40516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264ADEF-4897-4186-A60F-9A639B05DD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8ED9FE8-DAE7-4FCD-99A1-D69F9BBC7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RBCMA in northwest Belize near Guatemala and Mexico.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Work takes place in the La </a:t>
            </a:r>
            <a:r>
              <a:rPr lang="en-US" altLang="en-US" dirty="0" err="1">
                <a:latin typeface="Arial" panose="020B0604020202020204" pitchFamily="34" charset="0"/>
              </a:rPr>
              <a:t>Milpa</a:t>
            </a:r>
            <a:r>
              <a:rPr lang="en-US" altLang="en-US" dirty="0">
                <a:latin typeface="Arial" panose="020B0604020202020204" pitchFamily="34" charset="0"/>
              </a:rPr>
              <a:t> are and the Hill Bank area.</a:t>
            </a:r>
          </a:p>
        </p:txBody>
      </p:sp>
    </p:spTree>
    <p:extLst>
      <p:ext uri="{BB962C8B-B14F-4D97-AF65-F5344CB8AC3E}">
        <p14:creationId xmlns:p14="http://schemas.microsoft.com/office/powerpoint/2010/main" val="2580413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E0AB-F4B1-4617-B1C7-28D31D7D0D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6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129DCF1-A485-4BF1-A481-A5A32540AE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260DE1D-F22F-4FDD-A916-D69DB61D1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Diagram from Charles Wright et al., </a:t>
            </a:r>
            <a:r>
              <a:rPr lang="en-US" altLang="en-US" i="1" dirty="0">
                <a:latin typeface="Arial" panose="020B0604020202020204" pitchFamily="34" charset="0"/>
              </a:rPr>
              <a:t>Land in British Honduras </a:t>
            </a:r>
            <a:r>
              <a:rPr lang="en-US" altLang="en-US" dirty="0">
                <a:latin typeface="Arial" panose="020B0604020202020204" pitchFamily="34" charset="0"/>
              </a:rPr>
              <a:t>(1959).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Shows topography, soil, and forest types in northwest Belize.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Forest types strongly related to topography and soil.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Our data and observations verify Wright’s model.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30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D75C5E24-F087-4413-AF62-3EBB48DB5F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02BB4280-E046-46EB-98BF-2AE455085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Plots 400 m</a:t>
            </a:r>
            <a:r>
              <a:rPr lang="en-US" altLang="en-US" baseline="30000" dirty="0">
                <a:latin typeface="Arial" panose="020B0604020202020204" pitchFamily="34" charset="0"/>
              </a:rPr>
              <a:t>2.</a:t>
            </a:r>
          </a:p>
          <a:p>
            <a:r>
              <a:rPr lang="en-US" altLang="en-US" baseline="0" dirty="0">
                <a:latin typeface="Arial" panose="020B0604020202020204" pitchFamily="34" charset="0"/>
              </a:rPr>
              <a:t>All trees ≥ 10 cm dbh identified.</a:t>
            </a:r>
          </a:p>
          <a:p>
            <a:r>
              <a:rPr lang="en-US" altLang="en-US" baseline="0" dirty="0">
                <a:latin typeface="Arial" panose="020B0604020202020204" pitchFamily="34" charset="0"/>
              </a:rPr>
              <a:t>Topography coded.</a:t>
            </a:r>
          </a:p>
          <a:p>
            <a:r>
              <a:rPr lang="en-US" altLang="en-US" baseline="0" dirty="0">
                <a:latin typeface="Arial" panose="020B0604020202020204" pitchFamily="34" charset="0"/>
              </a:rPr>
              <a:t>Soil sample analyzed.</a:t>
            </a:r>
          </a:p>
          <a:p>
            <a:r>
              <a:rPr lang="en-US" altLang="en-US" baseline="0" dirty="0">
                <a:latin typeface="Arial" panose="020B0604020202020204" pitchFamily="34" charset="0"/>
              </a:rPr>
              <a:t>Ancient Maya remains mapped (but LIDAR will supersede this, see later).</a:t>
            </a:r>
          </a:p>
          <a:p>
            <a:endParaRPr lang="en-US" altLang="en-US" baseline="0" dirty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10531600-864A-4DBE-8F2A-175C00CADD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40BA58-1BC8-4863-9387-6AEAADF6B032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229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209 plots, arrayed by similarity of soil variables, coded by topography.</a:t>
            </a:r>
          </a:p>
          <a:p>
            <a:r>
              <a:rPr lang="en-US" dirty="0"/>
              <a:t>NMS shows how soil type varies with topography, e.g., slope (green) versus lowland (orange).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E0AB-F4B1-4617-B1C7-28D31D7D0D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80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an important species and its distribution relative to topography, and the soil content of N relative to topography.</a:t>
            </a:r>
          </a:p>
          <a:p>
            <a:r>
              <a:rPr lang="en-US" dirty="0"/>
              <a:t>Color codes as before.</a:t>
            </a:r>
          </a:p>
          <a:p>
            <a:r>
              <a:rPr lang="en-US" dirty="0"/>
              <a:t>Size of symbol indicates tree abundance, N content of soil samples.</a:t>
            </a:r>
          </a:p>
          <a:p>
            <a:r>
              <a:rPr lang="en-US" dirty="0"/>
              <a:t>Other species and soil parameters also show related patterns.</a:t>
            </a:r>
          </a:p>
          <a:p>
            <a:r>
              <a:rPr lang="en-US" dirty="0"/>
              <a:t>TOPOGRAPHY AND SOIL STRONGLY RELATED TO TREE SPECIES DISTRIBUION.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E0AB-F4B1-4617-B1C7-28D31D7D0D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59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 Beach model of </a:t>
            </a:r>
            <a:r>
              <a:rPr lang="en-US" dirty="0" err="1"/>
              <a:t>catenas</a:t>
            </a:r>
            <a:r>
              <a:rPr lang="en-US" dirty="0"/>
              <a:t> before and after ancient Maya.</a:t>
            </a:r>
          </a:p>
          <a:p>
            <a:r>
              <a:rPr lang="en-US" dirty="0"/>
              <a:t>Ancient Maya caused lots of erosion.</a:t>
            </a:r>
          </a:p>
          <a:p>
            <a:r>
              <a:rPr lang="en-US" dirty="0"/>
              <a:t>Maya had big effect on soils.</a:t>
            </a:r>
          </a:p>
          <a:p>
            <a:r>
              <a:rPr lang="en-US" dirty="0"/>
              <a:t>BECAUSE TREE SPECIES STRONGLY RELATED TO SOIL, MAYA THEREFORE HAVE HAD BIG EFFECT ON PRESENT TREE SPECIES DISTRIBUTIONS AND FOREST TYPES.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E0AB-F4B1-4617-B1C7-28D31D7D0D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98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Nanci</a:t>
            </a:r>
            <a:r>
              <a:rPr lang="en-US" dirty="0"/>
              <a:t> Ross’s work and </a:t>
            </a:r>
            <a:r>
              <a:rPr lang="en-US" dirty="0" err="1"/>
              <a:t>Bronwen</a:t>
            </a:r>
            <a:r>
              <a:rPr lang="en-US" dirty="0"/>
              <a:t> Whitney’s work show probable local effects of ancient Maya husbandry.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Looking for landscape-wide effects.</a:t>
            </a:r>
          </a:p>
          <a:p>
            <a:r>
              <a:rPr lang="en-US" dirty="0"/>
              <a:t>Community structure of trees in the 209 plots.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Typical curve of relative abundance.</a:t>
            </a:r>
          </a:p>
          <a:p>
            <a:r>
              <a:rPr lang="en-US" dirty="0"/>
              <a:t>On right, a long tail of species represented by few, or just one, stem.</a:t>
            </a:r>
          </a:p>
          <a:p>
            <a:r>
              <a:rPr lang="en-US" dirty="0"/>
              <a:t>Full analysis to come.</a:t>
            </a:r>
          </a:p>
          <a:p>
            <a:r>
              <a:rPr lang="en-US" dirty="0"/>
              <a:t>Preliminary estimate based on ancient remains of plants at Tikal: 30% tree species and 30% stem represented among ancient remains at Tikal.  Lenz 2013 Schulze and Whitaker 1999</a:t>
            </a:r>
          </a:p>
          <a:p>
            <a:r>
              <a:rPr lang="en-US" dirty="0"/>
              <a:t>Ancient remains suggests use.</a:t>
            </a:r>
          </a:p>
          <a:p>
            <a:r>
              <a:rPr lang="en-US" dirty="0"/>
              <a:t>Long-term impact hard to estimate.</a:t>
            </a:r>
          </a:p>
          <a:p>
            <a:r>
              <a:rPr lang="en-US" dirty="0"/>
              <a:t>Use may have increased, decreased, or had no effect on present abundances.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E0AB-F4B1-4617-B1C7-28D31D7D0D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64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CC0A318B-CAC5-4C41-A92F-5AFA08A64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5442743-6DE4-4505-972A-4322F832E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Can clearly see topography and ancient Maya structures.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Now have this for RBCMA.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Will be able to use with our tree data to relate to tree species distribution to topography and to density of Maya structure.</a:t>
            </a:r>
          </a:p>
        </p:txBody>
      </p:sp>
    </p:spTree>
    <p:extLst>
      <p:ext uri="{BB962C8B-B14F-4D97-AF65-F5344CB8AC3E}">
        <p14:creationId xmlns:p14="http://schemas.microsoft.com/office/powerpoint/2010/main" val="260628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EE0AB-F4B1-4617-B1C7-28D31D7D0D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5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2822-0898-4FD3-87ED-5DC8F354C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A989B-9946-4C95-98B4-33852A3A4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01F9F-1822-48CE-9B7E-BF3675FC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86C8-60A8-40F5-847B-1DD8ADEAA28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D20BB-01B0-405A-A6D8-A9D8270E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6F360-C7F8-4963-B598-A149CBE1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8E8C-9556-46F0-840D-C4492669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6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DE26-8EF6-4140-A26E-27449690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5A632-F909-4880-AD0E-823FF7DF9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79330-8A0F-47BE-A47E-B61FD4657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86C8-60A8-40F5-847B-1DD8ADEAA28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E496F-845E-404B-85CF-0A5D602F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D4FEE-C185-4C12-9898-8EED485D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8E8C-9556-46F0-840D-C4492669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9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880ED7-E23C-480A-987C-56F0E0B59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3D8E6-8A28-41EE-9087-3A523DEFE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C815E-7531-4E3E-9103-87C8CC67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86C8-60A8-40F5-847B-1DD8ADEAA28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B702C-DF9F-4288-A4F6-87BEF6AC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9B59D-A4E4-409F-AC9E-BD03AA3D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8E8C-9556-46F0-840D-C4492669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34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lin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614714" y="361517"/>
            <a:ext cx="10940348" cy="88249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3400"/>
              </a:lnSpc>
              <a:spcAft>
                <a:spcPts val="0"/>
              </a:spcAft>
              <a:defRPr sz="3200" b="1" baseline="0">
                <a:solidFill>
                  <a:srgbClr val="003580"/>
                </a:solidFill>
                <a:latin typeface="Arial Narrow" pitchFamily="34" charset="0"/>
                <a:cs typeface="Calibri" pitchFamily="34" charset="0"/>
              </a:defRPr>
            </a:lvl1pPr>
          </a:lstStyle>
          <a:p>
            <a:r>
              <a:rPr lang="en-US" dirty="0"/>
              <a:t>Master Title Slide </a:t>
            </a:r>
            <a:br>
              <a:rPr lang="en-US" dirty="0"/>
            </a:br>
            <a:r>
              <a:rPr lang="en-US" dirty="0"/>
              <a:t>Two-line Headline</a:t>
            </a:r>
            <a:br>
              <a:rPr lang="en-US" dirty="0"/>
            </a:br>
            <a:endParaRPr lang="en-CA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4714" y="1382124"/>
            <a:ext cx="10925156" cy="4784761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>
                <a:tab pos="1828800" algn="l"/>
              </a:tabLst>
              <a:defRPr>
                <a:solidFill>
                  <a:schemeClr val="tx1"/>
                </a:solidFill>
                <a:latin typeface="+mj-lt"/>
              </a:defRPr>
            </a:lvl1pPr>
            <a:lvl2pPr indent="0">
              <a:buNone/>
              <a:tabLst>
                <a:tab pos="1828800" algn="l"/>
              </a:tabLst>
              <a:defRPr>
                <a:solidFill>
                  <a:schemeClr val="tx1"/>
                </a:solidFill>
                <a:latin typeface="+mj-lt"/>
              </a:defRPr>
            </a:lvl2pPr>
            <a:lvl3pPr indent="0">
              <a:buNone/>
              <a:tabLst>
                <a:tab pos="1828800" algn="l"/>
              </a:tabLst>
              <a:defRPr>
                <a:solidFill>
                  <a:schemeClr val="tx1"/>
                </a:solidFill>
                <a:latin typeface="+mj-lt"/>
              </a:defRPr>
            </a:lvl3pPr>
            <a:lvl4pPr indent="0">
              <a:buNone/>
              <a:tabLst>
                <a:tab pos="1828800" algn="l"/>
              </a:tabLst>
              <a:defRPr>
                <a:solidFill>
                  <a:schemeClr val="tx1"/>
                </a:solidFill>
                <a:latin typeface="+mj-lt"/>
              </a:defRPr>
            </a:lvl4pPr>
            <a:lvl5pPr indent="0">
              <a:buNone/>
              <a:tabLst>
                <a:tab pos="1828800" algn="l"/>
              </a:tabLst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406240" y="6377472"/>
            <a:ext cx="1785761" cy="480529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Bioversity FINAL out copy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70679" y="6446075"/>
            <a:ext cx="541347" cy="3539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773080" y="6357450"/>
            <a:ext cx="5418920" cy="18000"/>
          </a:xfrm>
          <a:prstGeom prst="rect">
            <a:avLst/>
          </a:prstGeom>
          <a:gradFill flip="none" rotWithShape="1">
            <a:gsLst>
              <a:gs pos="27000">
                <a:srgbClr val="003580"/>
              </a:gs>
              <a:gs pos="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3769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73AAA-0279-4803-8D42-FE9E27416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79FAB-65CE-47B1-A201-17B192EB3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18397-BFC7-430C-AF64-584C256E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86C8-60A8-40F5-847B-1DD8ADEAA28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233A8-658A-434C-81F1-DF356FB37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BD3AA-3D45-41C2-AF25-B31402F8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8E8C-9556-46F0-840D-C4492669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4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D1D7-2C10-42B9-8D12-CB080F62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CCA7B-23BF-4582-9975-800634BE6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F1AD7-9745-4E9F-BC60-AAC2BF52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86C8-60A8-40F5-847B-1DD8ADEAA28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A6AA5-986A-4B3F-8641-90B08CC5A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C8164-296A-492B-8737-9E50D1C6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8E8C-9556-46F0-840D-C4492669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5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DE98A-5CA6-4D9A-B4F3-3B1985EA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A28C8-FD4C-4B6C-A726-1A9D2ADAD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90968-F505-4991-ADFA-FC09497C7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AD765-4BE9-474C-9BFE-CF55918A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86C8-60A8-40F5-847B-1DD8ADEAA28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94408-D40C-416C-964F-440972407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6D542-02F0-4EDE-B472-6076399E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8E8C-9556-46F0-840D-C4492669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C879-1B3A-4DE5-BC1D-9BC275A68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E993F-1ECC-4C17-9B83-36138DF07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96DA-4195-47AD-A861-CD1CE6BA4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80011-AD8C-4166-A12C-981E01AC6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304999-6081-468E-A3CF-7646142DD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579B7-718A-4D28-BDB3-A1B8F5C4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86C8-60A8-40F5-847B-1DD8ADEAA28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B23BA0-E068-4F7F-AD3F-14361DFA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F93391-6FA1-42CE-9DF8-D2D0C326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8E8C-9556-46F0-840D-C4492669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1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FB625-5E3C-40A6-9250-F3FD3B42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CA51-6737-493C-939D-35ABE058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86C8-60A8-40F5-847B-1DD8ADEAA28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340DF-A101-4D4F-BAA5-1805C7CC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CEDCC-D6C9-489B-A326-0142C2DC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8E8C-9556-46F0-840D-C4492669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3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5DB4A3-23BD-4244-8042-E48C8924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86C8-60A8-40F5-847B-1DD8ADEAA28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B1D68-FB74-4CF0-88CF-9C11C562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E7621-352C-4CA2-8435-07983C69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8E8C-9556-46F0-840D-C4492669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7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790A-CF8C-44B2-8943-1B8CB39B9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54ADC-BCBC-43A1-8C19-90EE171A6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3E8CD-D810-4198-B714-433001BC5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3452D-59E4-4D0E-A62D-18DE2716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86C8-60A8-40F5-847B-1DD8ADEAA28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23339-468D-4CCD-9C5D-A4CDE28B1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9EC80-30EE-43D7-AC7E-00BC862B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8E8C-9556-46F0-840D-C4492669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38319-694A-4568-B523-81312E921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C9DDE4-AFFE-48AF-9DFB-D845346AF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1D102-6E05-4C10-AD31-E7A9C21FD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22025-FBD8-408B-A52B-69620D02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86C8-60A8-40F5-847B-1DD8ADEAA28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2C84D-8EBE-4C60-97DD-DD2CC0A9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8AB7A-F9A3-4613-876A-86493692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8E8C-9556-46F0-840D-C4492669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3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48B032-ED55-4EF4-B57B-FB572EC0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69B0D-A0DE-4259-8D3A-0482F35E0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69E18-8848-4898-AA6E-AAC05E410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686C8-60A8-40F5-847B-1DD8ADEAA28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F29E0-04A4-4F92-8F78-657CB3FCB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5C32C-5040-44BA-85A6-E32DBED1E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F8E8C-9556-46F0-840D-C4492669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2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heila.Emily.ward@gmail.com" TargetMode="External"/><Relationship Id="rId2" Type="http://schemas.openxmlformats.org/officeDocument/2006/relationships/hyperlink" Target="mailto:sheila.emily.ward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1FF3D-C77A-469C-AA9C-5B8DE2F09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634489"/>
            <a:ext cx="9902190" cy="1715453"/>
          </a:xfrm>
        </p:spPr>
        <p:txBody>
          <a:bodyPr>
            <a:normAutofit fontScale="90000"/>
          </a:bodyPr>
          <a:lstStyle/>
          <a:p>
            <a:r>
              <a:rPr lang="en-US" dirty="0"/>
              <a:t>Forest Ecology and Management </a:t>
            </a:r>
            <a:br>
              <a:rPr lang="en-US" dirty="0"/>
            </a:br>
            <a:r>
              <a:rPr lang="en-US" dirty="0"/>
              <a:t>in Northwest Belize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8ECB1-CF1D-424D-ABD3-D6DD006EC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059238"/>
            <a:ext cx="9144000" cy="604202"/>
          </a:xfrm>
        </p:spPr>
        <p:txBody>
          <a:bodyPr>
            <a:normAutofit/>
          </a:bodyPr>
          <a:lstStyle/>
          <a:p>
            <a:r>
              <a:rPr lang="en-US" sz="3200" dirty="0"/>
              <a:t>Nicholas Brokaw, Sheila E. Ward, Laura K. Snook</a:t>
            </a:r>
          </a:p>
        </p:txBody>
      </p:sp>
    </p:spTree>
    <p:extLst>
      <p:ext uri="{BB962C8B-B14F-4D97-AF65-F5344CB8AC3E}">
        <p14:creationId xmlns:p14="http://schemas.microsoft.com/office/powerpoint/2010/main" val="3602314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>
            <a:extLst>
              <a:ext uri="{FF2B5EF4-FFF2-40B4-BE49-F238E27FC236}">
                <a16:creationId xmlns:a16="http://schemas.microsoft.com/office/drawing/2014/main" id="{B6317A21-67F0-4125-9B8C-268370060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139620"/>
            <a:ext cx="8801100" cy="699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id="{13518453-A7A8-4B1B-886D-BF2CAD124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7" y="5091547"/>
            <a:ext cx="173874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John Weishampel</a:t>
            </a:r>
            <a:endParaRPr lang="en-US" altLang="en-US" sz="9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Jessica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Hightower</a:t>
            </a:r>
            <a:endParaRPr lang="en-US" altLang="en-US" sz="1400" b="1" dirty="0"/>
          </a:p>
        </p:txBody>
      </p:sp>
      <p:sp>
        <p:nvSpPr>
          <p:cNvPr id="29702" name="TextBox 1">
            <a:extLst>
              <a:ext uri="{FF2B5EF4-FFF2-40B4-BE49-F238E27FC236}">
                <a16:creationId xmlns:a16="http://schemas.microsoft.com/office/drawing/2014/main" id="{0D556FFC-B356-46A2-9084-187972CC1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85" y="74789"/>
            <a:ext cx="244633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LIDAR imagery will help us see possible impact of husbandry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Managed landscape at </a:t>
            </a:r>
            <a:r>
              <a:rPr lang="en-US" altLang="en-US" dirty="0" err="1"/>
              <a:t>Caracol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2458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B232FFDE-96E8-421C-A5C7-FF90D0F77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71149"/>
            <a:ext cx="4492625" cy="674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>
            <a:extLst>
              <a:ext uri="{FF2B5EF4-FFF2-40B4-BE49-F238E27FC236}">
                <a16:creationId xmlns:a16="http://schemas.microsoft.com/office/drawing/2014/main" id="{20DE5204-F58B-4B1D-BE2E-79A88BBCB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4" r="7776"/>
          <a:stretch>
            <a:fillRect/>
          </a:stretch>
        </p:blipFill>
        <p:spPr bwMode="auto">
          <a:xfrm>
            <a:off x="3147219" y="71149"/>
            <a:ext cx="4440237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2">
            <a:extLst>
              <a:ext uri="{FF2B5EF4-FFF2-40B4-BE49-F238E27FC236}">
                <a16:creationId xmlns:a16="http://schemas.microsoft.com/office/drawing/2014/main" id="{74CA91A7-AE36-4549-8A6D-152478C99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482" y="4239492"/>
            <a:ext cx="2798645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 dirty="0"/>
              <a:t>Preliminary results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Plots on deep, rich soil, including riparian are more dynamic: faster growth, higher mortality and recruitment, not just different species</a:t>
            </a:r>
            <a:endParaRPr lang="en-US" alt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26FE10-41B2-4FF4-8705-67771670EF58}"/>
              </a:ext>
            </a:extLst>
          </p:cNvPr>
          <p:cNvSpPr txBox="1"/>
          <p:nvPr/>
        </p:nvSpPr>
        <p:spPr>
          <a:xfrm>
            <a:off x="207818" y="71149"/>
            <a:ext cx="2939401" cy="644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u="sng" dirty="0"/>
              <a:t>Long-term forest </a:t>
            </a:r>
            <a:r>
              <a:rPr lang="en-US" sz="2800" u="sng" dirty="0" err="1"/>
              <a:t>dymamics</a:t>
            </a:r>
            <a:endParaRPr lang="en-US" sz="2800" u="sng" dirty="0"/>
          </a:p>
          <a:p>
            <a:pPr>
              <a:defRPr/>
            </a:pPr>
            <a:r>
              <a:rPr lang="en-US" sz="2400" dirty="0"/>
              <a:t>1-ha inventory plots established in 1991 and recently re-inventoried</a:t>
            </a:r>
          </a:p>
          <a:p>
            <a:pPr>
              <a:defRPr/>
            </a:pPr>
            <a:endParaRPr lang="en-US" sz="1050" dirty="0"/>
          </a:p>
          <a:p>
            <a:pPr>
              <a:defRPr/>
            </a:pPr>
            <a:r>
              <a:rPr lang="en-US" sz="2400" u="sng" dirty="0"/>
              <a:t>Four forest types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2400" dirty="0"/>
              <a:t>Mesic upland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2400" dirty="0"/>
              <a:t>Dry upland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2400" dirty="0"/>
              <a:t>Cohune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2400" dirty="0"/>
              <a:t>Riparian </a:t>
            </a:r>
          </a:p>
          <a:p>
            <a:pPr>
              <a:defRPr/>
            </a:pPr>
            <a:endParaRPr lang="en-US" sz="105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 dirty="0"/>
              <a:t>All trees ≥ 10 cm diameter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Marked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Measured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Mapped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Identified to species</a:t>
            </a:r>
            <a:endParaRPr lang="en-US" sz="2000" dirty="0"/>
          </a:p>
          <a:p>
            <a:pPr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621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Snook et al. research on mahogany at Hill Bank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4714" y="1077324"/>
            <a:ext cx="7594715" cy="478476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>
                <a:solidFill>
                  <a:schemeClr val="tx2"/>
                </a:solidFill>
                <a:latin typeface="+mn-lt"/>
              </a:rPr>
              <a:t>Three studies to be </a:t>
            </a:r>
            <a:r>
              <a:rPr lang="en-US" b="1" dirty="0" err="1">
                <a:solidFill>
                  <a:schemeClr val="tx2"/>
                </a:solidFill>
                <a:latin typeface="+mn-lt"/>
              </a:rPr>
              <a:t>remeasured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 starting in 2018, when they are approximately 20 years old. Previous </a:t>
            </a:r>
            <a:r>
              <a:rPr lang="en-US" b="1" dirty="0" err="1">
                <a:solidFill>
                  <a:schemeClr val="tx2"/>
                </a:solidFill>
                <a:latin typeface="+mn-lt"/>
              </a:rPr>
              <a:t>remeasurement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 in 2003.</a:t>
            </a:r>
          </a:p>
          <a:p>
            <a:pPr lvl="0"/>
            <a:endParaRPr lang="en-US" b="1" dirty="0">
              <a:solidFill>
                <a:schemeClr val="tx2"/>
              </a:solidFill>
              <a:latin typeface="+mn-lt"/>
            </a:endParaRPr>
          </a:p>
          <a:p>
            <a:r>
              <a:rPr lang="en-US" b="1" dirty="0">
                <a:latin typeface="+mn-lt"/>
              </a:rPr>
              <a:t>1) Survival and growth of mahogany from planted seedlings and sown seed on patch cuts of different sizes</a:t>
            </a:r>
            <a:r>
              <a:rPr lang="en-US" dirty="0">
                <a:latin typeface="+mn-lt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Mahogany planted in 1996 and mahogany seed was sown in 1997.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8 replicates of each of 4 sizes of opening, 500 m</a:t>
            </a:r>
            <a:r>
              <a:rPr lang="en-US" sz="2600" baseline="30000" dirty="0">
                <a:latin typeface="+mn-lt"/>
              </a:rPr>
              <a:t>2</a:t>
            </a:r>
            <a:r>
              <a:rPr lang="en-US" sz="2600" dirty="0">
                <a:latin typeface="+mn-lt"/>
              </a:rPr>
              <a:t> to 5000 m</a:t>
            </a:r>
            <a:r>
              <a:rPr lang="en-US" sz="2600" baseline="30000" dirty="0">
                <a:latin typeface="+mn-lt"/>
              </a:rPr>
              <a:t>2</a:t>
            </a:r>
            <a:r>
              <a:rPr lang="en-US" sz="2600" dirty="0">
                <a:latin typeface="+mn-lt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Smaller patch cuts opened in 1996 by clear felling.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The largest patch cuts (5000 m</a:t>
            </a:r>
            <a:r>
              <a:rPr lang="en-US" sz="2600" baseline="30000" dirty="0">
                <a:latin typeface="+mn-lt"/>
              </a:rPr>
              <a:t>2</a:t>
            </a:r>
            <a:r>
              <a:rPr lang="en-US" sz="2600" dirty="0">
                <a:latin typeface="+mn-lt"/>
              </a:rPr>
              <a:t>, ½ ha) cleared in part by felling and in part by bulldozing, with a planted/sown plot on each type of clearing.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In 1998, the mahogany seedlings on half of the blocks were cleaned. </a:t>
            </a:r>
            <a:r>
              <a:rPr lang="en-US" dirty="0">
                <a:latin typeface="+mn-lt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4A986E-84A7-4737-BD10-63C2A391C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735" y="3469704"/>
            <a:ext cx="2409265" cy="2994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673DA0-694C-4CF7-852D-D9ADB6029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503" y="134471"/>
            <a:ext cx="3535497" cy="325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2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526" y="155040"/>
            <a:ext cx="9506377" cy="882493"/>
          </a:xfrm>
        </p:spPr>
        <p:txBody>
          <a:bodyPr>
            <a:normAutofit/>
          </a:bodyPr>
          <a:lstStyle/>
          <a:p>
            <a:r>
              <a:rPr lang="en-US" dirty="0"/>
              <a:t>Research on mahogany at Hill Bank,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31520" y="782357"/>
            <a:ext cx="8116645" cy="597479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2) Post-logging silvicultural treatments downwind of 20 mahogany seed trees</a:t>
            </a:r>
            <a:r>
              <a:rPr lang="en-US" dirty="0">
                <a:latin typeface="+mn-lt"/>
              </a:rPr>
              <a:t> (established 1998)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4 different methods of opening quarter circles of 60 m radius downwind of mahogany seed trees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5 replicates of each treatment (bulldozer clearing, complete felling, girdling of standing trees, and clearing the underbrush)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Mahogany seedlings planted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Monitoring of natural regeneration</a:t>
            </a:r>
          </a:p>
          <a:p>
            <a:r>
              <a:rPr lang="en-US" b="1" dirty="0">
                <a:latin typeface="+mn-lt"/>
              </a:rPr>
              <a:t>3) Survival and growth of mahogany in 60 post-logging gaps of different initial sizes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Mahogany seedlings planted 1998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Mahogany seeds sown 1999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D99CB-6F68-4F22-83DB-01CC96B1C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35" y="569352"/>
            <a:ext cx="348331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59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D47C-7E27-4136-A4A7-4F6A706F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" y="126365"/>
            <a:ext cx="2343150" cy="800735"/>
          </a:xfrm>
        </p:spPr>
        <p:txBody>
          <a:bodyPr/>
          <a:lstStyle/>
          <a:p>
            <a:r>
              <a:rPr lang="en-US" b="1" u="sng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59AD0-D830-4976-9CB6-9BEAC3DCE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" y="1003300"/>
            <a:ext cx="11502390" cy="4424680"/>
          </a:xfrm>
        </p:spPr>
        <p:txBody>
          <a:bodyPr>
            <a:normAutofit fontScale="85000" lnSpcReduction="10000"/>
          </a:bodyPr>
          <a:lstStyle/>
          <a:p>
            <a:r>
              <a:rPr lang="en-US" sz="4700" dirty="0"/>
              <a:t>Tree species and forest types relate to topography and soil</a:t>
            </a:r>
          </a:p>
          <a:p>
            <a:pPr>
              <a:spcBef>
                <a:spcPts val="1800"/>
              </a:spcBef>
            </a:pPr>
            <a:r>
              <a:rPr lang="en-US" sz="4700" dirty="0"/>
              <a:t>Long-term forest dynamics varies among forest types</a:t>
            </a:r>
          </a:p>
          <a:p>
            <a:pPr>
              <a:spcBef>
                <a:spcPts val="1800"/>
              </a:spcBef>
            </a:pPr>
            <a:r>
              <a:rPr lang="en-US" sz="4700" dirty="0"/>
              <a:t>Strong impact of ancient Maya on topography and soil and thus on forest types and dynamics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700" dirty="0"/>
              <a:t>  </a:t>
            </a:r>
            <a:r>
              <a:rPr lang="en-US" sz="3800" dirty="0"/>
              <a:t>(impact of ancient Maya husbandry being studied)</a:t>
            </a:r>
            <a:endParaRPr lang="en-US" sz="4700" dirty="0"/>
          </a:p>
          <a:p>
            <a:pPr>
              <a:spcBef>
                <a:spcPts val="1800"/>
              </a:spcBef>
            </a:pPr>
            <a:r>
              <a:rPr lang="en-US" sz="4700" dirty="0"/>
              <a:t>Mahogany grows better in larger gaps (2003 results).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3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2119E-F8D9-4A26-8289-DCB4AFC5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Final Points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F99DB2-5C11-4769-AD8C-2436E0B6FA7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ecologynwbelize.org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Includes field guide to trees of La </a:t>
            </a:r>
            <a:r>
              <a:rPr lang="en-US" dirty="0" err="1"/>
              <a:t>Milpa</a:t>
            </a:r>
            <a:r>
              <a:rPr lang="en-US" dirty="0"/>
              <a:t> area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International Society of Tropical Foresters (ISTF) being reactivated</a:t>
            </a:r>
          </a:p>
          <a:p>
            <a:pPr marL="0" indent="0">
              <a:buNone/>
            </a:pPr>
            <a:r>
              <a:rPr lang="en-US" dirty="0"/>
              <a:t>	Contact: </a:t>
            </a:r>
            <a:r>
              <a:rPr lang="en-US" dirty="0">
                <a:hlinkClick r:id="rId2"/>
              </a:rPr>
              <a:t>sheila.emily.ward@gmail.com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Orphaned tropical forest data </a:t>
            </a:r>
          </a:p>
          <a:p>
            <a:pPr marL="0" indent="0">
              <a:buNone/>
            </a:pPr>
            <a:r>
              <a:rPr lang="en-US" dirty="0"/>
              <a:t>	Contact: </a:t>
            </a:r>
            <a:r>
              <a:rPr lang="en-US" dirty="0">
                <a:hlinkClick r:id="rId3"/>
              </a:rPr>
              <a:t>sheila.Emily.ward@gmail.com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4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D4D1-BD9B-425B-B66D-2F578E32F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C3C0C-B44B-49A4-BAC5-98B14F530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How do the distributions and abundances of tree species and the  distribution of forest types vary as a function of: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Topography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Soil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Ancient Maya land use?</a:t>
            </a:r>
          </a:p>
          <a:p>
            <a:r>
              <a:rPr lang="en-US" sz="3200" dirty="0"/>
              <a:t>How is the tree species composition of the forest changing, and why?</a:t>
            </a:r>
          </a:p>
          <a:p>
            <a:r>
              <a:rPr lang="en-US" sz="3200" dirty="0"/>
              <a:t>How can we promote the regeneration of mahogany </a:t>
            </a:r>
            <a:r>
              <a:rPr lang="en-US" dirty="0"/>
              <a:t>(</a:t>
            </a:r>
            <a:r>
              <a:rPr lang="en-US" i="1" dirty="0" err="1"/>
              <a:t>Swietenia</a:t>
            </a:r>
            <a:r>
              <a:rPr lang="en-US" i="1" dirty="0"/>
              <a:t> </a:t>
            </a:r>
            <a:r>
              <a:rPr lang="en-US" i="1" dirty="0" err="1"/>
              <a:t>macrophylla</a:t>
            </a:r>
            <a:r>
              <a:rPr lang="en-US" dirty="0"/>
              <a:t>) </a:t>
            </a:r>
            <a:r>
              <a:rPr lang="en-US" sz="3200" dirty="0"/>
              <a:t>for sustainable harvest and forest conservation?</a:t>
            </a:r>
          </a:p>
        </p:txBody>
      </p:sp>
    </p:spTree>
    <p:extLst>
      <p:ext uri="{BB962C8B-B14F-4D97-AF65-F5344CB8AC3E}">
        <p14:creationId xmlns:p14="http://schemas.microsoft.com/office/powerpoint/2010/main" val="382072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86F6A93-71F5-40C9-B236-BB46142E45B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58613" y="84408"/>
            <a:ext cx="5878641" cy="2643048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/>
              <a:t>Rio Bravo Conservation </a:t>
            </a:r>
            <a:br>
              <a:rPr lang="en-US" altLang="en-US" sz="3200" b="1" dirty="0"/>
            </a:br>
            <a:r>
              <a:rPr lang="en-US" altLang="en-US" sz="3200" b="1" dirty="0"/>
              <a:t>and Management Area</a:t>
            </a:r>
            <a:br>
              <a:rPr lang="en-US" altLang="en-US" sz="3200" b="1" dirty="0"/>
            </a:br>
            <a:r>
              <a:rPr lang="en-US" altLang="en-US" sz="2800" i="1" dirty="0"/>
              <a:t>Programme for Belize</a:t>
            </a:r>
            <a:br>
              <a:rPr lang="en-US" altLang="en-US" sz="2800" b="1" dirty="0"/>
            </a:br>
            <a:br>
              <a:rPr lang="en-US" altLang="en-US" sz="2000" b="1" dirty="0"/>
            </a:br>
            <a:r>
              <a:rPr lang="en-US" altLang="en-US" sz="3200" dirty="0"/>
              <a:t>100,000 ha, Old-growth forest on an ancient, intensely worked landscape</a:t>
            </a:r>
            <a:br>
              <a:rPr lang="en-US" altLang="en-US" sz="1800" b="1" dirty="0"/>
            </a:br>
            <a:endParaRPr lang="en-US" altLang="en-US" sz="1200" b="1" dirty="0"/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9C81A022-15C2-428D-B7B7-9A0C5167A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" r="3184" b="4540"/>
          <a:stretch/>
        </p:blipFill>
        <p:spPr bwMode="auto">
          <a:xfrm>
            <a:off x="0" y="254897"/>
            <a:ext cx="5926172" cy="609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1047AAFB-9F20-4FA5-AB92-5F157AC9D066}"/>
              </a:ext>
            </a:extLst>
          </p:cNvPr>
          <p:cNvSpPr txBox="1">
            <a:spLocks noChangeArrowheads="1"/>
          </p:cNvSpPr>
          <p:nvPr/>
        </p:nvSpPr>
        <p:spPr>
          <a:xfrm>
            <a:off x="1127174" y="6393873"/>
            <a:ext cx="2348345" cy="464127"/>
          </a:xfrm>
          <a:prstGeom prst="rect">
            <a:avLst/>
          </a:prstGeom>
          <a:noFill/>
        </p:spPr>
        <p:txBody>
          <a:bodyPr lIns="68580" tIns="34290" rIns="68580" bIns="3429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1800" dirty="0"/>
              <a:t>(Vaughn &amp; Crawford)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D8025-73BD-4120-B6D2-2F1DB7E8E04A}"/>
              </a:ext>
            </a:extLst>
          </p:cNvPr>
          <p:cNvSpPr txBox="1"/>
          <p:nvPr/>
        </p:nvSpPr>
        <p:spPr>
          <a:xfrm>
            <a:off x="4240530" y="3693941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Hill Bank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22E482-D546-42A9-95A5-392B93678109}"/>
              </a:ext>
            </a:extLst>
          </p:cNvPr>
          <p:cNvSpPr txBox="1"/>
          <p:nvPr/>
        </p:nvSpPr>
        <p:spPr>
          <a:xfrm>
            <a:off x="1451610" y="1803596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La </a:t>
            </a:r>
            <a:r>
              <a:rPr lang="en-US" sz="2400" dirty="0" err="1">
                <a:solidFill>
                  <a:srgbClr val="FF0000"/>
                </a:solidFill>
              </a:rPr>
              <a:t>Milpa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D8C4D61F-94A1-411E-8320-046C28C25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5"/>
          <a:stretch/>
        </p:blipFill>
        <p:spPr bwMode="auto">
          <a:xfrm>
            <a:off x="5926173" y="2488162"/>
            <a:ext cx="6265828" cy="43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Nick\Documents\Maya Forest\Maya Forest pictures\Other Maya Forest pictures\Blue Creek, Fer de Lance 2011_07_06\IMG_2880.JPG">
            <a:extLst>
              <a:ext uri="{FF2B5EF4-FFF2-40B4-BE49-F238E27FC236}">
                <a16:creationId xmlns:a16="http://schemas.microsoft.com/office/drawing/2014/main" id="{8385BE7B-085D-47B0-ABB6-1DEEBA9F3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849" y="4929935"/>
            <a:ext cx="2571151" cy="192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07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50D84030-01A9-4863-9AA1-2DC124DDD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r="3937" b="28246"/>
          <a:stretch>
            <a:fillRect/>
          </a:stretch>
        </p:blipFill>
        <p:spPr bwMode="auto">
          <a:xfrm>
            <a:off x="930531" y="1268730"/>
            <a:ext cx="10007156" cy="558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3">
            <a:extLst>
              <a:ext uri="{FF2B5EF4-FFF2-40B4-BE49-F238E27FC236}">
                <a16:creationId xmlns:a16="http://schemas.microsoft.com/office/drawing/2014/main" id="{6BC76F9A-3E1F-4A55-89BA-D531064A2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02421"/>
            <a:ext cx="6402907" cy="11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dirty="0"/>
              <a:t>Topography-forest mosaic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5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/>
              <a:t>(Charles Wright, et al. 1959. </a:t>
            </a:r>
            <a:r>
              <a:rPr lang="en-US" altLang="en-US" sz="2000" i="1" dirty="0"/>
              <a:t>Land in British Honduras</a:t>
            </a:r>
            <a:r>
              <a:rPr lang="en-US" altLang="en-US" sz="2000" dirty="0"/>
              <a:t>)</a:t>
            </a:r>
            <a:endParaRPr lang="en-US" altLang="en-US" sz="2000" i="1" dirty="0"/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45009171-A478-4E3C-A86F-EC5691BBF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429001"/>
            <a:ext cx="23622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37598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7876F30F-C06F-41D8-A7CC-AC86A27DF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526"/>
            <a:ext cx="662940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D4004EF6-4C90-4D23-B7CE-73443DC05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675" y="562957"/>
            <a:ext cx="2549525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/>
              <a:t>Our study of trees, environment, Maya features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400" dirty="0"/>
              <a:t>209 sample plots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400" dirty="0"/>
              <a:t>Trees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400" dirty="0"/>
              <a:t>Soil and topography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en-US" sz="2400" dirty="0"/>
              <a:t>Maya features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/>
              <a:t>At Chawak </a:t>
            </a:r>
            <a:r>
              <a:rPr lang="en-US" altLang="en-US" sz="1600" dirty="0" err="1"/>
              <a:t>But’u’ob</a:t>
            </a:r>
            <a:r>
              <a:rPr lang="en-US" altLang="en-US" sz="1600" dirty="0"/>
              <a:t> (Walling) and the Dos Hombres – Gran Cacao Transect (Cortes-Rincon)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/>
              <a:t>      </a:t>
            </a:r>
            <a:endParaRPr lang="en-US" altLang="en-US" sz="1400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81D6D77A-FA3C-4ED5-9D57-02B61205CF5A}"/>
              </a:ext>
            </a:extLst>
          </p:cNvPr>
          <p:cNvSpPr/>
          <p:nvPr/>
        </p:nvSpPr>
        <p:spPr>
          <a:xfrm>
            <a:off x="7620000" y="1447800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58547A36-A5C5-4B72-9A64-FFFBAFFEBF7B}"/>
              </a:ext>
            </a:extLst>
          </p:cNvPr>
          <p:cNvSpPr/>
          <p:nvPr/>
        </p:nvSpPr>
        <p:spPr>
          <a:xfrm>
            <a:off x="7620000" y="3581400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E1F3F2B0-B4CD-4DEF-98E4-2079BD108270}"/>
              </a:ext>
            </a:extLst>
          </p:cNvPr>
          <p:cNvSpPr/>
          <p:nvPr/>
        </p:nvSpPr>
        <p:spPr>
          <a:xfrm>
            <a:off x="7620000" y="2438400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6CF7F53-5AE3-44E3-BBAE-B03ACF17EE3C}"/>
              </a:ext>
            </a:extLst>
          </p:cNvPr>
          <p:cNvSpPr/>
          <p:nvPr/>
        </p:nvSpPr>
        <p:spPr>
          <a:xfrm>
            <a:off x="7620000" y="381000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2DE780D2-1DA8-4180-90AB-4C427CE9F4B0}"/>
              </a:ext>
            </a:extLst>
          </p:cNvPr>
          <p:cNvSpPr/>
          <p:nvPr/>
        </p:nvSpPr>
        <p:spPr>
          <a:xfrm>
            <a:off x="5175250" y="1371600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36C313D9-95E6-42F8-9E68-B5FD29BDD245}"/>
              </a:ext>
            </a:extLst>
          </p:cNvPr>
          <p:cNvSpPr/>
          <p:nvPr/>
        </p:nvSpPr>
        <p:spPr>
          <a:xfrm>
            <a:off x="5181600" y="2438400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50516463-A8AD-45C1-8A79-BEE8B3F203AC}"/>
              </a:ext>
            </a:extLst>
          </p:cNvPr>
          <p:cNvSpPr/>
          <p:nvPr/>
        </p:nvSpPr>
        <p:spPr>
          <a:xfrm>
            <a:off x="5181600" y="3581400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635752C1-2B03-455D-B5FD-86A03907F1DC}"/>
              </a:ext>
            </a:extLst>
          </p:cNvPr>
          <p:cNvSpPr/>
          <p:nvPr/>
        </p:nvSpPr>
        <p:spPr>
          <a:xfrm>
            <a:off x="5178425" y="5943600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237BECBE-E1A0-4ADB-B833-C1CE2F709795}"/>
              </a:ext>
            </a:extLst>
          </p:cNvPr>
          <p:cNvSpPr/>
          <p:nvPr/>
        </p:nvSpPr>
        <p:spPr>
          <a:xfrm>
            <a:off x="5178425" y="4800600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2BFC31E0-5D61-436F-8B70-B950D45322D0}"/>
              </a:ext>
            </a:extLst>
          </p:cNvPr>
          <p:cNvSpPr/>
          <p:nvPr/>
        </p:nvSpPr>
        <p:spPr>
          <a:xfrm>
            <a:off x="7620000" y="4800600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DE8E3B45-98DB-4C0C-8106-6E60D4A8C345}"/>
              </a:ext>
            </a:extLst>
          </p:cNvPr>
          <p:cNvSpPr/>
          <p:nvPr/>
        </p:nvSpPr>
        <p:spPr>
          <a:xfrm>
            <a:off x="7620000" y="5943600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01ABEDBC-7851-4444-AEB9-51474C3EB81E}"/>
              </a:ext>
            </a:extLst>
          </p:cNvPr>
          <p:cNvSpPr/>
          <p:nvPr/>
        </p:nvSpPr>
        <p:spPr>
          <a:xfrm>
            <a:off x="9753600" y="5943600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E73DF7AA-7603-4B18-9AF1-66012FC80E24}"/>
              </a:ext>
            </a:extLst>
          </p:cNvPr>
          <p:cNvSpPr/>
          <p:nvPr/>
        </p:nvSpPr>
        <p:spPr>
          <a:xfrm>
            <a:off x="9677400" y="4800600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16627A4F-7935-43E3-93E3-D42327DB4B17}"/>
              </a:ext>
            </a:extLst>
          </p:cNvPr>
          <p:cNvSpPr/>
          <p:nvPr/>
        </p:nvSpPr>
        <p:spPr>
          <a:xfrm>
            <a:off x="9601200" y="3581400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5B410451-D5A0-4B73-B286-61E391FBA3A0}"/>
              </a:ext>
            </a:extLst>
          </p:cNvPr>
          <p:cNvSpPr/>
          <p:nvPr/>
        </p:nvSpPr>
        <p:spPr>
          <a:xfrm>
            <a:off x="9601200" y="2438400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5FED00D2-795F-4A60-8AEF-9C63E9C77319}"/>
              </a:ext>
            </a:extLst>
          </p:cNvPr>
          <p:cNvSpPr/>
          <p:nvPr/>
        </p:nvSpPr>
        <p:spPr>
          <a:xfrm>
            <a:off x="9601200" y="1447800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D58EB772-C404-47F7-A1A1-3FB3183576BE}"/>
              </a:ext>
            </a:extLst>
          </p:cNvPr>
          <p:cNvSpPr/>
          <p:nvPr/>
        </p:nvSpPr>
        <p:spPr>
          <a:xfrm>
            <a:off x="9601200" y="381000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07530" name="Straight Connector 107529">
            <a:extLst>
              <a:ext uri="{FF2B5EF4-FFF2-40B4-BE49-F238E27FC236}">
                <a16:creationId xmlns:a16="http://schemas.microsoft.com/office/drawing/2014/main" id="{D128C8FC-CFA9-42C2-B0C0-F97FC3C36D7F}"/>
              </a:ext>
            </a:extLst>
          </p:cNvPr>
          <p:cNvCxnSpPr/>
          <p:nvPr/>
        </p:nvCxnSpPr>
        <p:spPr>
          <a:xfrm>
            <a:off x="5486400" y="6629400"/>
            <a:ext cx="2286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8" name="TextBox 107530">
            <a:extLst>
              <a:ext uri="{FF2B5EF4-FFF2-40B4-BE49-F238E27FC236}">
                <a16:creationId xmlns:a16="http://schemas.microsoft.com/office/drawing/2014/main" id="{AFDE86F5-6072-4C6A-9D01-2C2BC299C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397626"/>
            <a:ext cx="681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100 m</a:t>
            </a:r>
          </a:p>
        </p:txBody>
      </p:sp>
      <p:cxnSp>
        <p:nvCxnSpPr>
          <p:cNvPr id="107536" name="Straight Connector 107535">
            <a:extLst>
              <a:ext uri="{FF2B5EF4-FFF2-40B4-BE49-F238E27FC236}">
                <a16:creationId xmlns:a16="http://schemas.microsoft.com/office/drawing/2014/main" id="{200F865B-FAA2-49BE-848F-A5C7ED587470}"/>
              </a:ext>
            </a:extLst>
          </p:cNvPr>
          <p:cNvCxnSpPr/>
          <p:nvPr/>
        </p:nvCxnSpPr>
        <p:spPr>
          <a:xfrm flipH="1">
            <a:off x="5486401" y="6551614"/>
            <a:ext cx="3175" cy="15398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40DE0AF-DA61-4DAA-8760-A41E77B62BBD}"/>
              </a:ext>
            </a:extLst>
          </p:cNvPr>
          <p:cNvCxnSpPr/>
          <p:nvPr/>
        </p:nvCxnSpPr>
        <p:spPr>
          <a:xfrm flipH="1">
            <a:off x="7770814" y="6551613"/>
            <a:ext cx="1587" cy="14605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513E4014-4E6E-45B8-9F73-D86C03E4993E}"/>
              </a:ext>
            </a:extLst>
          </p:cNvPr>
          <p:cNvSpPr/>
          <p:nvPr/>
        </p:nvSpPr>
        <p:spPr>
          <a:xfrm>
            <a:off x="5181600" y="381000"/>
            <a:ext cx="457200" cy="4572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0202" name="TextBox 1">
            <a:extLst>
              <a:ext uri="{FF2B5EF4-FFF2-40B4-BE49-F238E27FC236}">
                <a16:creationId xmlns:a16="http://schemas.microsoft.com/office/drawing/2014/main" id="{F5E0C201-1EE7-4557-A50F-FD2A2F364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13" y="6450013"/>
            <a:ext cx="191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Chawak But’u’ob</a:t>
            </a:r>
          </a:p>
        </p:txBody>
      </p:sp>
    </p:spTree>
    <p:extLst>
      <p:ext uri="{BB962C8B-B14F-4D97-AF65-F5344CB8AC3E}">
        <p14:creationId xmlns:p14="http://schemas.microsoft.com/office/powerpoint/2010/main" val="397698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5">
            <a:extLst>
              <a:ext uri="{FF2B5EF4-FFF2-40B4-BE49-F238E27FC236}">
                <a16:creationId xmlns:a16="http://schemas.microsoft.com/office/drawing/2014/main" id="{23AA17C8-D6C2-41DC-8D8E-1E87C209A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7463"/>
            <a:ext cx="874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2" name="TextBox 1">
            <a:extLst>
              <a:ext uri="{FF2B5EF4-FFF2-40B4-BE49-F238E27FC236}">
                <a16:creationId xmlns:a16="http://schemas.microsoft.com/office/drawing/2014/main" id="{982AF79A-1B44-4FA9-8AAA-B24BCB24A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3975"/>
            <a:ext cx="5410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All plots: Soil variation coded by topography</a:t>
            </a:r>
          </a:p>
        </p:txBody>
      </p:sp>
    </p:spTree>
    <p:extLst>
      <p:ext uri="{BB962C8B-B14F-4D97-AF65-F5344CB8AC3E}">
        <p14:creationId xmlns:p14="http://schemas.microsoft.com/office/powerpoint/2010/main" val="301083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>
            <a:extLst>
              <a:ext uri="{FF2B5EF4-FFF2-40B4-BE49-F238E27FC236}">
                <a16:creationId xmlns:a16="http://schemas.microsoft.com/office/drawing/2014/main" id="{2EC35874-69DA-44D7-B8EC-328D2AE69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9" t="6412" b="32146"/>
          <a:stretch>
            <a:fillRect/>
          </a:stretch>
        </p:blipFill>
        <p:spPr>
          <a:xfrm>
            <a:off x="5397500" y="3733801"/>
            <a:ext cx="4813300" cy="3078163"/>
          </a:xfrm>
        </p:spPr>
      </p:pic>
      <p:pic>
        <p:nvPicPr>
          <p:cNvPr id="30723" name="Picture 2">
            <a:extLst>
              <a:ext uri="{FF2B5EF4-FFF2-40B4-BE49-F238E27FC236}">
                <a16:creationId xmlns:a16="http://schemas.microsoft.com/office/drawing/2014/main" id="{3977DE4D-14D8-40F1-B8F0-24946ED0E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636949"/>
            <a:ext cx="2571752" cy="343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3">
            <a:extLst>
              <a:ext uri="{FF2B5EF4-FFF2-40B4-BE49-F238E27FC236}">
                <a16:creationId xmlns:a16="http://schemas.microsoft.com/office/drawing/2014/main" id="{6DE5C4AB-1F23-4B47-BA57-520D8DE68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114799"/>
            <a:ext cx="2571751" cy="250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TextBox 6">
            <a:extLst>
              <a:ext uri="{FF2B5EF4-FFF2-40B4-BE49-F238E27FC236}">
                <a16:creationId xmlns:a16="http://schemas.microsoft.com/office/drawing/2014/main" id="{FC54B4FD-621F-4A08-BDE9-5EFAC8231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593368"/>
            <a:ext cx="306704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err="1"/>
              <a:t>Brosimum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alicastrum</a:t>
            </a:r>
            <a:endParaRPr lang="en-US" altLang="en-US" sz="2400" i="1" dirty="0"/>
          </a:p>
        </p:txBody>
      </p:sp>
      <p:pic>
        <p:nvPicPr>
          <p:cNvPr id="30726" name="Content Placeholder 3">
            <a:extLst>
              <a:ext uri="{FF2B5EF4-FFF2-40B4-BE49-F238E27FC236}">
                <a16:creationId xmlns:a16="http://schemas.microsoft.com/office/drawing/2014/main" id="{95C43052-A37B-4112-89A6-6D2F4A819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9" t="6500" b="31624"/>
          <a:stretch>
            <a:fillRect/>
          </a:stretch>
        </p:blipFill>
        <p:spPr bwMode="auto">
          <a:xfrm>
            <a:off x="5327650" y="304800"/>
            <a:ext cx="48831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">
            <a:extLst>
              <a:ext uri="{FF2B5EF4-FFF2-40B4-BE49-F238E27FC236}">
                <a16:creationId xmlns:a16="http://schemas.microsoft.com/office/drawing/2014/main" id="{C43CF603-AA84-46A7-92B1-8E455E29F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874" y="245033"/>
            <a:ext cx="129875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nitrogen</a:t>
            </a:r>
          </a:p>
        </p:txBody>
      </p:sp>
    </p:spTree>
    <p:extLst>
      <p:ext uri="{BB962C8B-B14F-4D97-AF65-F5344CB8AC3E}">
        <p14:creationId xmlns:p14="http://schemas.microsoft.com/office/powerpoint/2010/main" val="119589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63E69821-12EE-42B9-BFB6-42FC1C21E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743318"/>
            <a:ext cx="5408702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2">
            <a:extLst>
              <a:ext uri="{FF2B5EF4-FFF2-40B4-BE49-F238E27FC236}">
                <a16:creationId xmlns:a16="http://schemas.microsoft.com/office/drawing/2014/main" id="{3A55A00B-5036-4CF9-8929-26D7297AA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33935"/>
            <a:ext cx="111633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100" u="sng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/>
              <a:t>The Maya strongly and ubiquitously modified topography and soil.</a:t>
            </a:r>
            <a:endParaRPr lang="en-US" altLang="en-US" sz="11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/>
              <a:t>Present spatial distributions of trees strongly relate to topography and soil.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AE4ECAD3-A015-493A-8050-86144C369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62"/>
          <a:stretch>
            <a:fillRect/>
          </a:stretch>
        </p:blipFill>
        <p:spPr bwMode="auto">
          <a:xfrm>
            <a:off x="5791199" y="1793348"/>
            <a:ext cx="6400801" cy="33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5">
            <a:extLst>
              <a:ext uri="{FF2B5EF4-FFF2-40B4-BE49-F238E27FC236}">
                <a16:creationId xmlns:a16="http://schemas.microsoft.com/office/drawing/2014/main" id="{26EBE301-5A55-448B-AEC6-274E106CA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4602163"/>
            <a:ext cx="1955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Charles Wright et al. 1959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50552-40C8-4416-BD8C-483EABBEBAEF}"/>
              </a:ext>
            </a:extLst>
          </p:cNvPr>
          <p:cNvSpPr txBox="1"/>
          <p:nvPr/>
        </p:nvSpPr>
        <p:spPr>
          <a:xfrm>
            <a:off x="10571018" y="4976195"/>
            <a:ext cx="1050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(Wright)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312203-1B1F-415A-9B8C-65039CA9BA61}"/>
              </a:ext>
            </a:extLst>
          </p:cNvPr>
          <p:cNvSpPr txBox="1"/>
          <p:nvPr/>
        </p:nvSpPr>
        <p:spPr>
          <a:xfrm>
            <a:off x="5322569" y="6204618"/>
            <a:ext cx="2353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(Tim Beach et al.)</a:t>
            </a:r>
          </a:p>
        </p:txBody>
      </p:sp>
    </p:spTree>
    <p:extLst>
      <p:ext uri="{BB962C8B-B14F-4D97-AF65-F5344CB8AC3E}">
        <p14:creationId xmlns:p14="http://schemas.microsoft.com/office/powerpoint/2010/main" val="85380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033948E-4241-405B-8EF5-0CD1289244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702FA323-753B-4212-B4F5-11A78CAF9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"/>
          <a:stretch/>
        </p:blipFill>
        <p:spPr bwMode="auto">
          <a:xfrm>
            <a:off x="1495425" y="1524010"/>
            <a:ext cx="9144000" cy="532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Box 4">
            <a:extLst>
              <a:ext uri="{FF2B5EF4-FFF2-40B4-BE49-F238E27FC236}">
                <a16:creationId xmlns:a16="http://schemas.microsoft.com/office/drawing/2014/main" id="{C55ED5F8-AE84-406D-871B-9024F190414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73302" y="3369746"/>
            <a:ext cx="319831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Number Individuals / species </a:t>
            </a:r>
          </a:p>
        </p:txBody>
      </p:sp>
      <p:sp>
        <p:nvSpPr>
          <p:cNvPr id="8197" name="TextBox 5">
            <a:extLst>
              <a:ext uri="{FF2B5EF4-FFF2-40B4-BE49-F238E27FC236}">
                <a16:creationId xmlns:a16="http://schemas.microsoft.com/office/drawing/2014/main" id="{39258742-A69F-4697-83DE-F1ADF1C4C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2403476"/>
            <a:ext cx="5618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trees </a:t>
            </a:r>
            <a:r>
              <a:rPr lang="en-US" altLang="en-US" sz="2400">
                <a:sym typeface="Symbol" panose="05050102010706020507" pitchFamily="18" charset="2"/>
              </a:rPr>
              <a:t> 10 cm dbh</a:t>
            </a:r>
            <a:r>
              <a:rPr lang="en-US" altLang="en-US" sz="2000">
                <a:sym typeface="Symbol" panose="05050102010706020507" pitchFamily="18" charset="2"/>
              </a:rPr>
              <a:t> (n = </a:t>
            </a:r>
            <a:r>
              <a:rPr lang="en-US" altLang="en-US" sz="2000"/>
              <a:t>3,969, ~150 species)</a:t>
            </a:r>
            <a:endParaRPr lang="en-US" altLang="en-US" sz="2000">
              <a:sym typeface="Symbol" panose="05050102010706020507" pitchFamily="18" charset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070C3D-C426-4449-884C-B5F55F98DB04}"/>
              </a:ext>
            </a:extLst>
          </p:cNvPr>
          <p:cNvSpPr txBox="1"/>
          <p:nvPr/>
        </p:nvSpPr>
        <p:spPr>
          <a:xfrm>
            <a:off x="1495424" y="231115"/>
            <a:ext cx="104333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Impact of ancient Maya husbandry on modern forest?  </a:t>
            </a:r>
            <a:r>
              <a:rPr lang="en-US" sz="2800" u="sng" dirty="0"/>
              <a:t>Provisional</a:t>
            </a:r>
            <a:r>
              <a:rPr lang="en-US" sz="2800" dirty="0"/>
              <a:t> </a:t>
            </a:r>
            <a:r>
              <a:rPr lang="en-US" sz="2800" u="sng" dirty="0"/>
              <a:t>results</a:t>
            </a:r>
            <a:r>
              <a:rPr lang="en-US" sz="2800" dirty="0"/>
              <a:t>: We estimate that about 30% of the tree species and stems in modern forest are evident in ancient remains at Tikal (similar forest).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785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1023</Words>
  <Application>Microsoft Office PowerPoint</Application>
  <PresentationFormat>Widescreen</PresentationFormat>
  <Paragraphs>150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Courier New</vt:lpstr>
      <vt:lpstr>Symbol</vt:lpstr>
      <vt:lpstr>Office Theme</vt:lpstr>
      <vt:lpstr>Forest Ecology and Management  in Northwest Belize</vt:lpstr>
      <vt:lpstr>Research questions</vt:lpstr>
      <vt:lpstr>Rio Bravo Conservation  and Management Area Programme for Belize  100,000 ha, Old-growth forest on an ancient, intensely worked landscape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Snook et al. research on mahogany at Hill Bank</vt:lpstr>
      <vt:lpstr>Research on mahogany at Hill Bank, 2</vt:lpstr>
      <vt:lpstr>Summary</vt:lpstr>
      <vt:lpstr>Final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Ecology and Management  in northwest Belize</dc:title>
  <dc:creator>Brokaw</dc:creator>
  <cp:lastModifiedBy>Sheila Ward</cp:lastModifiedBy>
  <cp:revision>24</cp:revision>
  <dcterms:created xsi:type="dcterms:W3CDTF">2017-10-04T16:16:01Z</dcterms:created>
  <dcterms:modified xsi:type="dcterms:W3CDTF">2017-10-06T21:15:46Z</dcterms:modified>
</cp:coreProperties>
</file>