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2" r:id="rId2"/>
    <p:sldId id="273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34B"/>
    <a:srgbClr val="834545"/>
    <a:srgbClr val="E68900"/>
    <a:srgbClr val="EEB000"/>
    <a:srgbClr val="C45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0" autoAdjust="0"/>
  </p:normalViewPr>
  <p:slideViewPr>
    <p:cSldViewPr snapToGrid="0">
      <p:cViewPr varScale="1">
        <p:scale>
          <a:sx n="38" d="100"/>
          <a:sy n="38" d="100"/>
        </p:scale>
        <p:origin x="6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B96CE-5890-4731-9C17-3630D9FFFA82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3249A-1C50-4189-B5FA-36BFDFCDF6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35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3249A-1C50-4189-B5FA-36BFDFCDF65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099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3249A-1C50-4189-B5FA-36BFDFCDF65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82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3249A-1C50-4189-B5FA-36BFDFCDF65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6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60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433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39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21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9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39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99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55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09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40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A968D-F9E5-489A-B39D-2FB3FC939986}" type="datetimeFigureOut">
              <a:rPr lang="en-GB" smtClean="0"/>
              <a:t>09/10/2017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F4AE0-0A93-41E5-86F5-D0B86B2B0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05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08" y="0"/>
            <a:ext cx="12196208" cy="6869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8061" y="4947138"/>
            <a:ext cx="6811108" cy="711933"/>
          </a:xfrm>
          <a:solidFill>
            <a:srgbClr val="834545"/>
          </a:solidFill>
        </p:spPr>
        <p:txBody>
          <a:bodyPr>
            <a:normAutofit fontScale="90000"/>
          </a:bodyPr>
          <a:lstStyle/>
          <a:p>
            <a:r>
              <a:rPr lang="en-GB" sz="5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Accessing Belizean History</a:t>
            </a:r>
            <a:endParaRPr lang="en-GB" sz="5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061" y="5659071"/>
            <a:ext cx="5691553" cy="999637"/>
          </a:xfrm>
          <a:solidFill>
            <a:srgbClr val="21434B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Cathy Smith, University of Edinburgh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cathysmith1166@gmail.com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28956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4">
                    <a:lumMod val="75000"/>
                  </a:schemeClr>
                </a:solidFill>
              </a:rPr>
              <a:t>Why/ Does this matter?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039" y="0"/>
            <a:ext cx="6156961" cy="6196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35039" y="6334211"/>
            <a:ext cx="58216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4">
                    <a:lumMod val="75000"/>
                  </a:schemeClr>
                </a:solidFill>
              </a:rPr>
              <a:t>‘Random’ items at the Forest Department’s Belmopan office</a:t>
            </a:r>
            <a:endParaRPr lang="en-GB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" y="1933006"/>
            <a:ext cx="50901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Important to understand positionality and privilege when writing history?</a:t>
            </a:r>
          </a:p>
          <a:p>
            <a:endParaRPr lang="en-GB" sz="3600" dirty="0"/>
          </a:p>
          <a:p>
            <a:r>
              <a:rPr lang="en-GB" sz="3600" dirty="0"/>
              <a:t>Let the dead bury their dead?</a:t>
            </a:r>
          </a:p>
          <a:p>
            <a:endParaRPr lang="en-GB" sz="3200" dirty="0"/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0670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6208" cy="686972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61864" y="5752856"/>
            <a:ext cx="5691553" cy="999637"/>
          </a:xfrm>
          <a:prstGeom prst="rect">
            <a:avLst/>
          </a:prstGeom>
          <a:solidFill>
            <a:srgbClr val="21434B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Cathy Smith, University of Edinburgh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cathysmith1166@gmail.com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864" y="3542570"/>
            <a:ext cx="5814647" cy="868363"/>
          </a:xfrm>
          <a:solidFill>
            <a:srgbClr val="834545"/>
          </a:solidFill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Thanks for listening!</a:t>
            </a:r>
            <a:endParaRPr lang="en-GB" sz="5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61864" y="4410933"/>
            <a:ext cx="9120555" cy="134192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Many thanks to the staff at the archives and government departments who have helped me to access these records!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Many thanks also to Neil Stuart, Janet Fisher and Charlie Withers at the University of Edinburgh</a:t>
            </a:r>
            <a:endParaRPr lang="en-GB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40" y="227123"/>
            <a:ext cx="5128846" cy="863123"/>
          </a:xfrm>
        </p:spPr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My archival fieldwork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Picture 4" descr="National_Archives_2007_02_03.JPG (3258×2436)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0775" y="-15894"/>
            <a:ext cx="5081225" cy="35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775" y="3486030"/>
            <a:ext cx="5081225" cy="3371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940" y="1254369"/>
            <a:ext cx="66997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The Belize National Archives, Belmopan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Colonial Office records at </a:t>
            </a:r>
            <a:r>
              <a:rPr lang="en-GB" sz="2000" dirty="0"/>
              <a:t>t</a:t>
            </a:r>
            <a:r>
              <a:rPr lang="en-GB" sz="2000" dirty="0" smtClean="0"/>
              <a:t>he UK National Archives, London </a:t>
            </a:r>
            <a:r>
              <a:rPr lang="en-GB" sz="2000" dirty="0" smtClean="0">
                <a:solidFill>
                  <a:schemeClr val="accent1"/>
                </a:solidFill>
              </a:rPr>
              <a:t>(Picture right, top)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The Kew Gardens archive, London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Special collections, Weston Library, Oxford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Royal Geographical Society Archives, London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Wesleyan </a:t>
            </a:r>
            <a:r>
              <a:rPr lang="en-GB" sz="2000" dirty="0"/>
              <a:t>Methodist missionary society </a:t>
            </a:r>
            <a:r>
              <a:rPr lang="en-GB" sz="2000" dirty="0" smtClean="0"/>
              <a:t>archive, SOAS, London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Royal Commonwealth </a:t>
            </a:r>
            <a:r>
              <a:rPr lang="en-GB" sz="2000" dirty="0"/>
              <a:t>S</a:t>
            </a:r>
            <a:r>
              <a:rPr lang="en-GB" sz="2000" dirty="0" smtClean="0"/>
              <a:t>ociety archives, Cambridge University Library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Belize National Heritage library, Belmopan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Belize Estate and Produce Company records, held at the </a:t>
            </a:r>
            <a:r>
              <a:rPr lang="en-GB" sz="2000" dirty="0" err="1" smtClean="0"/>
              <a:t>Belikin</a:t>
            </a:r>
            <a:r>
              <a:rPr lang="en-GB" sz="2000" dirty="0" smtClean="0"/>
              <a:t> factory in Ladyville, Belize, </a:t>
            </a:r>
            <a:r>
              <a:rPr lang="en-GB" sz="2000" dirty="0">
                <a:solidFill>
                  <a:schemeClr val="accent1"/>
                </a:solidFill>
              </a:rPr>
              <a:t>(Picture right, </a:t>
            </a:r>
            <a:r>
              <a:rPr lang="en-GB" sz="2000" dirty="0" smtClean="0">
                <a:solidFill>
                  <a:schemeClr val="accent1"/>
                </a:solidFill>
              </a:rPr>
              <a:t>bottom)</a:t>
            </a: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Belize Forest Department records at Belmopan office, Mountain Pine Ridge and </a:t>
            </a:r>
            <a:r>
              <a:rPr lang="en-GB" sz="2000" dirty="0" err="1" smtClean="0"/>
              <a:t>Machaca</a:t>
            </a:r>
            <a:r>
              <a:rPr lang="en-GB" sz="2000" dirty="0" smtClean="0"/>
              <a:t> Forest Stations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 smtClean="0"/>
              <a:t>E-books, online newspaper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605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1" y="526529"/>
            <a:ext cx="5122985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Dimensions to ‘’accessing’’ history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517" y="2587625"/>
            <a:ext cx="4640874" cy="282843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Record creation</a:t>
            </a:r>
          </a:p>
          <a:p>
            <a:pPr marL="514350" indent="-514350">
              <a:buFont typeface="+mj-lt"/>
              <a:buAutoNum type="arabicPeriod"/>
            </a:pPr>
            <a:endParaRPr lang="en-GB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Record preservation and </a:t>
            </a:r>
            <a:r>
              <a:rPr lang="en-GB" sz="3200" dirty="0" err="1" smtClean="0"/>
              <a:t>archivisation</a:t>
            </a:r>
            <a:endParaRPr lang="en-GB" sz="3200" dirty="0" smtClean="0"/>
          </a:p>
          <a:p>
            <a:pPr marL="514350" indent="-514350">
              <a:buFont typeface="+mj-lt"/>
              <a:buAutoNum type="arabicPeriod"/>
            </a:pPr>
            <a:endParaRPr lang="en-GB" sz="3200" dirty="0"/>
          </a:p>
          <a:p>
            <a:pPr marL="514350" indent="-514350">
              <a:buFont typeface="+mj-lt"/>
              <a:buAutoNum type="arabicPeriod"/>
            </a:pPr>
            <a:r>
              <a:rPr lang="en-GB" sz="3200" dirty="0" smtClean="0"/>
              <a:t>Record interpretation</a:t>
            </a:r>
          </a:p>
          <a:p>
            <a:pPr marL="0" indent="0">
              <a:buNone/>
            </a:pPr>
            <a:endParaRPr lang="en-GB" sz="3200" dirty="0" smtClean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1A40EC-B562-486A-AA14-BB10C99533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939" y="-39504"/>
            <a:ext cx="6940062" cy="6216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1939" y="6322466"/>
            <a:ext cx="53691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Maps at Augustine Forest Station, Mountain Pine Ridge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020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1. Record creation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431" y="963403"/>
            <a:ext cx="6283569" cy="4712678"/>
          </a:xfrm>
        </p:spPr>
      </p:pic>
      <p:sp>
        <p:nvSpPr>
          <p:cNvPr id="11" name="Rectangle 10"/>
          <p:cNvSpPr/>
          <p:nvPr/>
        </p:nvSpPr>
        <p:spPr>
          <a:xfrm>
            <a:off x="339969" y="4377935"/>
            <a:ext cx="524021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latin typeface="Calibri" panose="020F0502020204030204" pitchFamily="34" charset="0"/>
              </a:rPr>
              <a:t>‘I </a:t>
            </a:r>
            <a:r>
              <a:rPr lang="en-GB" sz="2400" i="1" dirty="0">
                <a:latin typeface="Calibri" panose="020F0502020204030204" pitchFamily="34" charset="0"/>
              </a:rPr>
              <a:t>think it is something that you know, the Belizean people, if they want a job, they need to keep a </a:t>
            </a:r>
            <a:r>
              <a:rPr lang="en-GB" sz="2400" i="1" dirty="0" smtClean="0">
                <a:latin typeface="Calibri" panose="020F0502020204030204" pitchFamily="34" charset="0"/>
              </a:rPr>
              <a:t>record’</a:t>
            </a:r>
          </a:p>
          <a:p>
            <a:endParaRPr lang="en-GB" sz="9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Ex-Forest Guard, </a:t>
            </a:r>
          </a:p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interviewed 15/06/2017, San Pedro Columbia</a:t>
            </a:r>
            <a:endParaRPr lang="en-GB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969" y="1405768"/>
            <a:ext cx="526366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latin typeface="Calibri" panose="020F0502020204030204" pitchFamily="34" charset="0"/>
              </a:rPr>
              <a:t>‘I </a:t>
            </a:r>
            <a:r>
              <a:rPr lang="en-GB" sz="2400" i="1" dirty="0">
                <a:latin typeface="Calibri" panose="020F0502020204030204" pitchFamily="34" charset="0"/>
              </a:rPr>
              <a:t>used to make my reports, monthly reports, and whenever I make out my report I get it type up and I send it to Melinda, there we have our—that used to be our headquarters</a:t>
            </a:r>
            <a:r>
              <a:rPr lang="en-GB" sz="2400" i="1" dirty="0" smtClean="0">
                <a:latin typeface="Calibri" panose="020F0502020204030204" pitchFamily="34" charset="0"/>
              </a:rPr>
              <a:t>.’</a:t>
            </a:r>
          </a:p>
          <a:p>
            <a:endParaRPr lang="en-GB" sz="900" dirty="0" smtClean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Retired Forest Ranger, </a:t>
            </a:r>
          </a:p>
          <a:p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interviewed 16/06/2017, Independence</a:t>
            </a:r>
            <a:endParaRPr lang="en-GB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8431" y="5853543"/>
            <a:ext cx="465406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Aerial photographs at Augustine Forest Station, Mountain Pine Ridge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877" y="14240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2. Record </a:t>
            </a:r>
            <a:r>
              <a:rPr lang="en-GB" dirty="0" err="1" smtClean="0">
                <a:solidFill>
                  <a:schemeClr val="accent2"/>
                </a:solidFill>
              </a:rPr>
              <a:t>archivisation</a:t>
            </a:r>
            <a:r>
              <a:rPr lang="en-GB" dirty="0" smtClean="0">
                <a:solidFill>
                  <a:schemeClr val="accent2"/>
                </a:solidFill>
              </a:rPr>
              <a:t>: Intent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678" y="6477931"/>
            <a:ext cx="9272952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Schwartz, J. M., &amp; Cook, T. (2002). Archives, Records, and Power: The Making of Modern Memory</a:t>
            </a:r>
            <a:r>
              <a:rPr lang="en-GB" sz="1400" i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Archival Science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2, 1–19.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8" y="5949645"/>
            <a:ext cx="718437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Stoler</a:t>
            </a:r>
            <a:r>
              <a:rPr lang="en-GB" sz="1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A. L. (2002). Colonial Archives and the Arts of Governance</a:t>
            </a:r>
            <a:r>
              <a:rPr lang="en-GB" sz="1400" i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 Archival Science, 2,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87–109.</a:t>
            </a:r>
            <a:r>
              <a:rPr lang="en-GB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4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0216" y="2581683"/>
            <a:ext cx="618978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GB" i="1" dirty="0" smtClean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Archives then are not some pristine storehouse of historical documentation that has piled up, but a reflection of and often justification for the society that creates them.’ </a:t>
            </a:r>
          </a:p>
          <a:p>
            <a:r>
              <a:rPr lang="en-GB" sz="1600" dirty="0" smtClean="0">
                <a:solidFill>
                  <a:schemeClr val="accent2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Schwartz and Cook, 2002</a:t>
            </a:r>
            <a:endParaRPr lang="en-GB" sz="1600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876" y="1339803"/>
            <a:ext cx="67935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smtClean="0"/>
              <a:t>‘</a:t>
            </a:r>
            <a:r>
              <a:rPr lang="en-GB" i="1" dirty="0" smtClean="0"/>
              <a:t>Organized in folio forms, title pages provided long lists of cross-referenced dossiers and decisions that were abbreviated genealogies of what constituted relevance, precedent, and "reasons of state.“  </a:t>
            </a:r>
          </a:p>
          <a:p>
            <a:r>
              <a:rPr lang="en-GB" sz="1600" dirty="0" err="1" smtClean="0">
                <a:solidFill>
                  <a:schemeClr val="accent2"/>
                </a:solidFill>
              </a:rPr>
              <a:t>Stoler</a:t>
            </a:r>
            <a:r>
              <a:rPr lang="en-GB" sz="1600" dirty="0" smtClean="0">
                <a:solidFill>
                  <a:schemeClr val="accent2"/>
                </a:solidFill>
              </a:rPr>
              <a:t>, 2002</a:t>
            </a:r>
            <a:endParaRPr lang="en-GB" sz="1600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175" y="-29295"/>
            <a:ext cx="4741825" cy="56094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2798" y="4037028"/>
            <a:ext cx="6961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libri" panose="020F0502020204030204" pitchFamily="34" charset="0"/>
              </a:rPr>
              <a:t>‘We </a:t>
            </a:r>
            <a:r>
              <a:rPr lang="en-GB" i="1" dirty="0">
                <a:latin typeface="Calibri" panose="020F0502020204030204" pitchFamily="34" charset="0"/>
              </a:rPr>
              <a:t>have a place that we call Melinda and after I retire you know everything that they didn’t want in there, turn up everything, give away the books them. I checked back there last few months ago because I find it open. Nothing in </a:t>
            </a:r>
            <a:r>
              <a:rPr lang="en-GB" i="1" dirty="0" smtClean="0">
                <a:latin typeface="Calibri" panose="020F0502020204030204" pitchFamily="34" charset="0"/>
              </a:rPr>
              <a:t>there.’</a:t>
            </a:r>
          </a:p>
          <a:p>
            <a:r>
              <a:rPr lang="en-GB" sz="1600" dirty="0">
                <a:solidFill>
                  <a:schemeClr val="accent2"/>
                </a:solidFill>
                <a:latin typeface="Calibri" panose="020F0502020204030204" pitchFamily="34" charset="0"/>
              </a:rPr>
              <a:t>Retired Forest </a:t>
            </a:r>
            <a:r>
              <a:rPr lang="en-GB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Guard, </a:t>
            </a:r>
            <a:r>
              <a:rPr lang="en-GB" sz="1600" dirty="0">
                <a:solidFill>
                  <a:schemeClr val="accent2"/>
                </a:solidFill>
                <a:latin typeface="Calibri" panose="020F0502020204030204" pitchFamily="34" charset="0"/>
              </a:rPr>
              <a:t>interviewed 16/06/2017, </a:t>
            </a:r>
            <a:r>
              <a:rPr lang="en-GB" sz="16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Independence</a:t>
            </a:r>
          </a:p>
          <a:p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2709" y="5626479"/>
            <a:ext cx="40092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Neil Stevenson writing to Peter Ashdown</a:t>
            </a:r>
            <a:endParaRPr lang="en-GB" dirty="0">
              <a:solidFill>
                <a:schemeClr val="accent2"/>
              </a:solidFill>
            </a:endParaRPr>
          </a:p>
          <a:p>
            <a:r>
              <a:rPr lang="en-GB" dirty="0" smtClean="0">
                <a:solidFill>
                  <a:schemeClr val="accent2"/>
                </a:solidFill>
              </a:rPr>
              <a:t>Oxford Weston Library, MSS.W.Ind.s.56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78" y="617712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22222"/>
                </a:solidFill>
              </a:rPr>
              <a:t>Cobain, I. (2016). </a:t>
            </a:r>
            <a:r>
              <a:rPr lang="en-GB" sz="1400" i="1" dirty="0">
                <a:solidFill>
                  <a:srgbClr val="222222"/>
                </a:solidFill>
              </a:rPr>
              <a:t>The History Thieves: secrets, lies and the shaping of a modern nation</a:t>
            </a:r>
            <a:r>
              <a:rPr lang="en-GB" sz="1400" dirty="0">
                <a:solidFill>
                  <a:srgbClr val="222222"/>
                </a:solidFill>
              </a:rPr>
              <a:t>. Portobello Books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0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-10717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2. Record </a:t>
            </a:r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archivisation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: Physical preservation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60" y="1069652"/>
            <a:ext cx="6294540" cy="4928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69653"/>
            <a:ext cx="5977503" cy="4928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399" y="6161895"/>
            <a:ext cx="6307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Old Forest Office, Augustine Forest Station, Mountain Pine Ridge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08617" y="6153899"/>
            <a:ext cx="33059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Map at </a:t>
            </a:r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</a:rPr>
              <a:t>Machaca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 Forest Station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3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62" y="-67831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2. Record </a:t>
            </a:r>
            <a:r>
              <a:rPr lang="en-GB" dirty="0" err="1" smtClean="0">
                <a:solidFill>
                  <a:schemeClr val="accent1">
                    <a:lumMod val="75000"/>
                  </a:schemeClr>
                </a:solidFill>
              </a:rPr>
              <a:t>archivisation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: Cataloguing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397" y="1726928"/>
            <a:ext cx="7477986" cy="398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63" y="1119352"/>
            <a:ext cx="3898332" cy="5197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262" y="6389571"/>
            <a:ext cx="54112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Register of correspondence in the UK National Archives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6692" y="5855582"/>
            <a:ext cx="342669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‘’Discovery’’, the online catalogue of the UK National Archives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2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37" y="-75199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3. Record interpretation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455" y="1250364"/>
            <a:ext cx="6527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‘</a:t>
            </a:r>
            <a:r>
              <a:rPr lang="en-GB" sz="2400" i="1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Colonial governors and missionaries, settlers and technocrats, cast their gaze across the globe, but the question remains: to what extent were their visions clear or powerful enough to remake it?‘</a:t>
            </a:r>
          </a:p>
          <a:p>
            <a:endParaRPr lang="en-GB" sz="8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Cooper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and </a:t>
            </a:r>
            <a:r>
              <a:rPr lang="en-GB" sz="20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Stoler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1989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39" y="5847279"/>
            <a:ext cx="7652452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Cooper, F., &amp; </a:t>
            </a: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Stoler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A. L. (1989). Introduction. Tensions of Empire : Colonial Control and Visions of Rule. </a:t>
            </a:r>
            <a:r>
              <a:rPr lang="en-GB" sz="1400" i="1" dirty="0">
                <a:ea typeface="SimSun" panose="02010600030101010101" pitchFamily="2" charset="-122"/>
                <a:cs typeface="Times New Roman" panose="02020603050405020304" pitchFamily="18" charset="0"/>
              </a:rPr>
              <a:t>American Ethnologist, 16(4),</a:t>
            </a:r>
            <a:r>
              <a:rPr lang="en-GB" sz="16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609–621</a:t>
            </a:r>
            <a:r>
              <a:rPr lang="en-GB" sz="16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400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6304643"/>
            <a:ext cx="805410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Banton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M. (2008).</a:t>
            </a:r>
            <a:r>
              <a:rPr lang="en-GB" sz="1400" dirty="0">
                <a:solidFill>
                  <a:srgbClr val="222222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 </a:t>
            </a:r>
            <a:r>
              <a:rPr lang="en-GB" sz="1400" i="1" dirty="0">
                <a:ea typeface="SimSun" panose="02010600030101010101" pitchFamily="2" charset="-122"/>
                <a:cs typeface="Times New Roman" panose="02020603050405020304" pitchFamily="18" charset="0"/>
              </a:rPr>
              <a:t>Administering the Empire, 1801-1968: A Guide to the Records of the Colonial Office in the National Archives of the UK.</a:t>
            </a:r>
            <a:r>
              <a:rPr lang="en-GB" sz="1400" dirty="0">
                <a:solidFill>
                  <a:srgbClr val="222222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University of London, Institute of Historical Research.</a:t>
            </a:r>
            <a:endParaRPr lang="en-GB" sz="14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2873" y="0"/>
            <a:ext cx="3644899" cy="63506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847" y="3606979"/>
            <a:ext cx="70192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smtClean="0">
                <a:latin typeface="Calibri" panose="020F0502020204030204" pitchFamily="34" charset="0"/>
              </a:rPr>
              <a:t>‘We </a:t>
            </a:r>
            <a:r>
              <a:rPr lang="en-GB" sz="2400" i="1" dirty="0">
                <a:latin typeface="Calibri" panose="020F0502020204030204" pitchFamily="34" charset="0"/>
              </a:rPr>
              <a:t>have developed the annual land use plans, national land use plans, and we have developed a </a:t>
            </a:r>
            <a:r>
              <a:rPr lang="en-GB" sz="2400" i="1" dirty="0" err="1">
                <a:latin typeface="Calibri" panose="020F0502020204030204" pitchFamily="34" charset="0"/>
              </a:rPr>
              <a:t>lotta</a:t>
            </a:r>
            <a:r>
              <a:rPr lang="en-GB" sz="2400" i="1" dirty="0">
                <a:latin typeface="Calibri" panose="020F0502020204030204" pitchFamily="34" charset="0"/>
              </a:rPr>
              <a:t> plans, good plans and they are just sitting on shelves</a:t>
            </a:r>
            <a:r>
              <a:rPr lang="en-GB" sz="2400" i="1" dirty="0" smtClean="0">
                <a:latin typeface="Calibri" panose="020F0502020204030204" pitchFamily="34" charset="0"/>
              </a:rPr>
              <a:t>.’</a:t>
            </a:r>
          </a:p>
          <a:p>
            <a:endParaRPr lang="en-GB" sz="8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NGO staff member, interviewed 24/02/2017, 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Payne’s Creek National Park</a:t>
            </a:r>
            <a:endParaRPr lang="en-GB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0839" y="6396655"/>
            <a:ext cx="35411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Minute sheet, UK National Archives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21272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Discrepancies of access: Who can write Belizean history?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080" y="997426"/>
            <a:ext cx="7618784" cy="5714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" y="6065182"/>
            <a:ext cx="37795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Unsorted </a:t>
            </a:r>
            <a:r>
              <a:rPr lang="en-GB" dirty="0">
                <a:solidFill>
                  <a:schemeClr val="accent2"/>
                </a:solidFill>
              </a:rPr>
              <a:t>r</a:t>
            </a:r>
            <a:r>
              <a:rPr lang="en-GB" dirty="0" smtClean="0">
                <a:solidFill>
                  <a:schemeClr val="accent2"/>
                </a:solidFill>
              </a:rPr>
              <a:t>ecords at Augustine Forest Station,  Mountain Pine Ridge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" y="2093575"/>
            <a:ext cx="3779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 smtClean="0"/>
              <a:t>Physical access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 smtClean="0"/>
              <a:t>Interpretive access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GB" sz="3600" dirty="0"/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GB" sz="3600" dirty="0" smtClean="0"/>
              <a:t>Interest</a:t>
            </a:r>
          </a:p>
        </p:txBody>
      </p:sp>
    </p:spTree>
    <p:extLst>
      <p:ext uri="{BB962C8B-B14F-4D97-AF65-F5344CB8AC3E}">
        <p14:creationId xmlns:p14="http://schemas.microsoft.com/office/powerpoint/2010/main" val="79937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731</Words>
  <Application>Microsoft Office PowerPoint</Application>
  <PresentationFormat>Widescreen</PresentationFormat>
  <Paragraphs>81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SimSun</vt:lpstr>
      <vt:lpstr>Arial</vt:lpstr>
      <vt:lpstr>Calibri</vt:lpstr>
      <vt:lpstr>Calibri Light</vt:lpstr>
      <vt:lpstr>Times New Roman</vt:lpstr>
      <vt:lpstr>Wingdings</vt:lpstr>
      <vt:lpstr>Office Theme</vt:lpstr>
      <vt:lpstr>Accessing Belizean History</vt:lpstr>
      <vt:lpstr>My archival fieldwork</vt:lpstr>
      <vt:lpstr>Dimensions to ‘’accessing’’ history</vt:lpstr>
      <vt:lpstr>1. Record creation</vt:lpstr>
      <vt:lpstr>2. Record archivisation: Intent</vt:lpstr>
      <vt:lpstr>2. Record archivisation: Physical preservation</vt:lpstr>
      <vt:lpstr>2. Record archivisation: Cataloguing</vt:lpstr>
      <vt:lpstr>3. Record interpretation</vt:lpstr>
      <vt:lpstr>Discrepancies of access: Who can write Belizean history?</vt:lpstr>
      <vt:lpstr>Why/ Does this matter?</vt:lpstr>
      <vt:lpstr>Thanks for listening!</vt:lpstr>
    </vt:vector>
  </TitlesOfParts>
  <Company>University of Edinburgh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 Catherine</dc:creator>
  <cp:lastModifiedBy>STUART Neil</cp:lastModifiedBy>
  <cp:revision>54</cp:revision>
  <dcterms:created xsi:type="dcterms:W3CDTF">2016-11-30T16:19:57Z</dcterms:created>
  <dcterms:modified xsi:type="dcterms:W3CDTF">2017-10-09T19:39:06Z</dcterms:modified>
</cp:coreProperties>
</file>