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  <p:sldId id="257" r:id="rId6"/>
    <p:sldId id="260" r:id="rId7"/>
    <p:sldId id="262" r:id="rId8"/>
    <p:sldId id="267" r:id="rId9"/>
    <p:sldId id="259" r:id="rId10"/>
    <p:sldId id="268" r:id="rId11"/>
    <p:sldId id="264" r:id="rId12"/>
    <p:sldId id="263" r:id="rId13"/>
    <p:sldId id="265" r:id="rId14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125" autoAdjust="0"/>
  </p:normalViewPr>
  <p:slideViewPr>
    <p:cSldViewPr snapToGrid="0">
      <p:cViewPr varScale="1">
        <p:scale>
          <a:sx n="111" d="100"/>
          <a:sy n="111" d="100"/>
        </p:scale>
        <p:origin x="5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2A37-9381-4DDD-A507-2FA1051C55C2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409E-058D-4642-BD6B-FD7094A34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12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2A37-9381-4DDD-A507-2FA1051C55C2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409E-058D-4642-BD6B-FD7094A34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51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2A37-9381-4DDD-A507-2FA1051C55C2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409E-058D-4642-BD6B-FD7094A34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93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2A37-9381-4DDD-A507-2FA1051C55C2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409E-058D-4642-BD6B-FD7094A34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40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2A37-9381-4DDD-A507-2FA1051C55C2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409E-058D-4642-BD6B-FD7094A34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79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2A37-9381-4DDD-A507-2FA1051C55C2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409E-058D-4642-BD6B-FD7094A34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59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2A37-9381-4DDD-A507-2FA1051C55C2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409E-058D-4642-BD6B-FD7094A34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5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2A37-9381-4DDD-A507-2FA1051C55C2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409E-058D-4642-BD6B-FD7094A34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83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2A37-9381-4DDD-A507-2FA1051C55C2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409E-058D-4642-BD6B-FD7094A34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1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2A37-9381-4DDD-A507-2FA1051C55C2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409E-058D-4642-BD6B-FD7094A34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59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2A37-9381-4DDD-A507-2FA1051C55C2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409E-058D-4642-BD6B-FD7094A34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52A37-9381-4DDD-A507-2FA1051C55C2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A409E-058D-4642-BD6B-FD7094A34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32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05" y="83200"/>
            <a:ext cx="10058400" cy="668592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6696" y="6729286"/>
            <a:ext cx="9144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548" y="3661075"/>
            <a:ext cx="3641213" cy="733729"/>
          </a:xfrm>
          <a:prstGeom prst="rect">
            <a:avLst/>
          </a:prstGeom>
          <a:solidFill>
            <a:schemeClr val="bg1">
              <a:alpha val="63000"/>
            </a:schemeClr>
          </a:solidFill>
          <a:effectLst>
            <a:glow rad="12700">
              <a:schemeClr val="accent1">
                <a:alpha val="73000"/>
              </a:schemeClr>
            </a:glow>
            <a:softEdge rad="50800"/>
          </a:effectLst>
        </p:spPr>
      </p:pic>
      <p:pic>
        <p:nvPicPr>
          <p:cNvPr id="1026" name="Picture 2" descr="Image result for cross flags britain beliz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4255" y="2785696"/>
            <a:ext cx="957535" cy="766028"/>
          </a:xfrm>
          <a:prstGeom prst="rect">
            <a:avLst/>
          </a:prstGeom>
          <a:solidFill>
            <a:schemeClr val="bg1">
              <a:alpha val="42000"/>
            </a:schemeClr>
          </a:solidFill>
          <a:effectLst>
            <a:glow rad="12700">
              <a:schemeClr val="accent1">
                <a:alpha val="50000"/>
              </a:schemeClr>
            </a:glow>
            <a:softEdge rad="508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6262832" y="4582432"/>
            <a:ext cx="4638929" cy="1200329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25th </a:t>
            </a:r>
            <a:r>
              <a:rPr lang="en-GB" sz="2400" dirty="0" smtClean="0">
                <a:solidFill>
                  <a:schemeClr val="bg1"/>
                </a:solidFill>
              </a:rPr>
              <a:t>Annual Meeting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2nd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December </a:t>
            </a:r>
            <a:r>
              <a:rPr lang="en-GB" sz="2400" dirty="0" smtClean="0">
                <a:solidFill>
                  <a:schemeClr val="bg1"/>
                </a:solidFill>
              </a:rPr>
              <a:t>202</a:t>
            </a:r>
            <a:r>
              <a:rPr lang="en-GB" sz="2400" dirty="0" smtClean="0">
                <a:solidFill>
                  <a:schemeClr val="bg1"/>
                </a:solidFill>
              </a:rPr>
              <a:t>2</a:t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University </a:t>
            </a:r>
            <a:r>
              <a:rPr lang="en-GB" sz="2400" dirty="0" smtClean="0">
                <a:solidFill>
                  <a:schemeClr val="bg1"/>
                </a:solidFill>
              </a:rPr>
              <a:t>of Oxford and online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1486" y="732030"/>
            <a:ext cx="2688864" cy="1754326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Economy and </a:t>
            </a:r>
            <a:r>
              <a:rPr lang="en-GB" sz="3600" dirty="0" smtClean="0"/>
              <a:t>Biodiversity in Belize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096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817"/>
            <a:ext cx="12265572" cy="6858000"/>
          </a:xfrm>
          <a:prstGeom prst="rect">
            <a:avLst/>
          </a:prstGeom>
          <a:solidFill>
            <a:schemeClr val="bg1">
              <a:alpha val="29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746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5972"/>
            <a:ext cx="3053080" cy="1325563"/>
          </a:xfrm>
        </p:spPr>
        <p:txBody>
          <a:bodyPr/>
          <a:lstStyle/>
          <a:p>
            <a:pPr algn="ctr"/>
            <a:r>
              <a:rPr lang="en-GB" dirty="0" smtClean="0"/>
              <a:t>Our Mission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202" y="128589"/>
            <a:ext cx="3848798" cy="77555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3044825"/>
            <a:ext cx="10515600" cy="978535"/>
          </a:xfrm>
        </p:spPr>
        <p:txBody>
          <a:bodyPr>
            <a:normAutofit/>
          </a:bodyPr>
          <a:lstStyle/>
          <a:p>
            <a:r>
              <a:rPr lang="en-GB" dirty="0" smtClean="0"/>
              <a:t>“Provide a focus </a:t>
            </a:r>
            <a:r>
              <a:rPr lang="en-GB" dirty="0"/>
              <a:t>for research and </a:t>
            </a:r>
            <a:r>
              <a:rPr lang="en-GB" dirty="0" smtClean="0"/>
              <a:t>interaction between </a:t>
            </a:r>
            <a:r>
              <a:rPr lang="en-GB" dirty="0"/>
              <a:t>people from the UK working in Belize and </a:t>
            </a:r>
            <a:r>
              <a:rPr lang="en-GB" dirty="0" smtClean="0"/>
              <a:t>for Belizeans </a:t>
            </a:r>
            <a:r>
              <a:rPr lang="en-GB" dirty="0"/>
              <a:t>at home and in </a:t>
            </a:r>
            <a:r>
              <a:rPr lang="en-GB" dirty="0" smtClean="0"/>
              <a:t>Europe”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2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2005"/>
            <a:ext cx="10515600" cy="1325563"/>
          </a:xfrm>
        </p:spPr>
        <p:txBody>
          <a:bodyPr/>
          <a:lstStyle/>
          <a:p>
            <a:r>
              <a:rPr lang="en-GB" dirty="0" smtClean="0"/>
              <a:t>What we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754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create opportunities for Belizeans and Britons to work together</a:t>
            </a:r>
          </a:p>
          <a:p>
            <a:r>
              <a:rPr lang="en-GB" dirty="0" smtClean="0"/>
              <a:t>act as a network for those working in Belize to share news of their projects with others - from any field of interest</a:t>
            </a:r>
          </a:p>
          <a:p>
            <a:r>
              <a:rPr lang="en-GB" dirty="0" smtClean="0"/>
              <a:t>help Belizeans living in the UK and Britons working in Belize to keep up to date on news and current events from Belize</a:t>
            </a:r>
          </a:p>
          <a:p>
            <a:r>
              <a:rPr lang="en-GB" dirty="0" smtClean="0"/>
              <a:t>organise an annual meeting and work with our partners throughout the year to promote Belize as a location for research, education, </a:t>
            </a:r>
            <a:br>
              <a:rPr lang="en-GB" dirty="0" smtClean="0"/>
            </a:br>
            <a:r>
              <a:rPr lang="en-GB" dirty="0" smtClean="0"/>
              <a:t>eco-tourism, capacity building and human resource development.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202" y="128589"/>
            <a:ext cx="3848798" cy="77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So, who’s in the UKBA?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7970" y="1927224"/>
            <a:ext cx="1016508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Authors</a:t>
            </a:r>
          </a:p>
          <a:p>
            <a:r>
              <a:rPr lang="en-GB" dirty="0" smtClean="0"/>
              <a:t>Educators </a:t>
            </a:r>
          </a:p>
          <a:p>
            <a:r>
              <a:rPr lang="en-GB" dirty="0" smtClean="0"/>
              <a:t>Expedition groups</a:t>
            </a:r>
          </a:p>
          <a:p>
            <a:r>
              <a:rPr lang="en-GB" dirty="0" smtClean="0"/>
              <a:t>Film Producers and Broadcasters</a:t>
            </a:r>
          </a:p>
          <a:p>
            <a:r>
              <a:rPr lang="en-GB" dirty="0" smtClean="0"/>
              <a:t>Government Officials and Diplomats</a:t>
            </a:r>
          </a:p>
          <a:p>
            <a:r>
              <a:rPr lang="en-GB" dirty="0" smtClean="0"/>
              <a:t>Musicians</a:t>
            </a:r>
          </a:p>
          <a:p>
            <a:r>
              <a:rPr lang="en-GB" dirty="0"/>
              <a:t>NGOs working in Belize</a:t>
            </a:r>
          </a:p>
          <a:p>
            <a:r>
              <a:rPr lang="en-GB" dirty="0" smtClean="0"/>
              <a:t>Researchers working in Belize in ANY discipline </a:t>
            </a:r>
          </a:p>
          <a:p>
            <a:r>
              <a:rPr lang="en-GB" dirty="0" smtClean="0"/>
              <a:t>School children and students </a:t>
            </a:r>
          </a:p>
          <a:p>
            <a:r>
              <a:rPr lang="en-GB" dirty="0" smtClean="0"/>
              <a:t>You .. and your network?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202" y="128589"/>
            <a:ext cx="3848798" cy="77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we are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202" y="128589"/>
            <a:ext cx="3848798" cy="7755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6866" y="1799989"/>
            <a:ext cx="333375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Dr Neil Stuart </a:t>
            </a:r>
            <a:br>
              <a:rPr lang="en-GB" sz="2000" dirty="0" smtClean="0"/>
            </a:br>
            <a:r>
              <a:rPr lang="en-GB" sz="2000" dirty="0" smtClean="0"/>
              <a:t>University of Edinburgh</a:t>
            </a:r>
            <a:endParaRPr lang="en-GB" sz="2000" dirty="0"/>
          </a:p>
        </p:txBody>
      </p:sp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8293120" y="1760727"/>
            <a:ext cx="3948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Dr David Howard </a:t>
            </a:r>
            <a:br>
              <a:rPr lang="en-GB" sz="2000" dirty="0" smtClean="0"/>
            </a:br>
            <a:r>
              <a:rPr lang="en-GB" sz="2000" dirty="0" smtClean="0"/>
              <a:t>University of Oxford 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649" r="2983"/>
          <a:stretch/>
        </p:blipFill>
        <p:spPr>
          <a:xfrm>
            <a:off x="1209674" y="2558147"/>
            <a:ext cx="2371725" cy="3257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844" y="2558147"/>
            <a:ext cx="2286000" cy="3190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202" y="2538653"/>
            <a:ext cx="2297898" cy="3190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04071" y="1930398"/>
            <a:ext cx="39489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Mr Chris Minty MBE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16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we are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202" y="128589"/>
            <a:ext cx="3848798" cy="775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296" t="19491" r="27796" b="5846"/>
          <a:stretch/>
        </p:blipFill>
        <p:spPr>
          <a:xfrm>
            <a:off x="4709714" y="2231691"/>
            <a:ext cx="2646382" cy="32488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36908" y="1761134"/>
            <a:ext cx="2791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Barbara Bulmer Thomas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082" y="1578150"/>
            <a:ext cx="3605841" cy="435133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Her Excellency Therese </a:t>
            </a:r>
            <a:r>
              <a:rPr lang="en-GB" sz="2000" dirty="0" err="1" smtClean="0"/>
              <a:t>Rath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High </a:t>
            </a:r>
            <a:r>
              <a:rPr lang="en-GB" sz="2000" dirty="0" smtClean="0"/>
              <a:t>Commissioner to the UK</a:t>
            </a:r>
            <a:endParaRPr lang="en-GB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090" y="2289335"/>
            <a:ext cx="2270236" cy="3180904"/>
          </a:xfrm>
          <a:prstGeom prst="rect">
            <a:avLst/>
          </a:prstGeom>
        </p:spPr>
      </p:pic>
      <p:pic>
        <p:nvPicPr>
          <p:cNvPr id="1026" name="Picture 2" descr="Voices from the Field: Elma Kay, Ph.D., of the University of Belize Environmental Research Institut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8" t="-1006" r="41404" b="1006"/>
          <a:stretch/>
        </p:blipFill>
        <p:spPr bwMode="auto">
          <a:xfrm>
            <a:off x="8223849" y="2234506"/>
            <a:ext cx="2541265" cy="324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98484" y="1512214"/>
            <a:ext cx="2791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Dr Elma Kay – Director, Belize Maya Forest Trust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705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864" y="381474"/>
            <a:ext cx="10515600" cy="1325563"/>
          </a:xfrm>
        </p:spPr>
        <p:txBody>
          <a:bodyPr/>
          <a:lstStyle/>
          <a:p>
            <a:r>
              <a:rPr lang="en-GB" dirty="0" smtClean="0"/>
              <a:t>Who we are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202" y="128589"/>
            <a:ext cx="3848798" cy="7755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7874" y="1519310"/>
            <a:ext cx="532180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Irene </a:t>
            </a:r>
            <a:r>
              <a:rPr lang="en-GB" sz="2000" dirty="0" err="1" smtClean="0"/>
              <a:t>Bews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err="1" smtClean="0"/>
              <a:t>Adventura</a:t>
            </a:r>
            <a:r>
              <a:rPr lang="en-GB" sz="2000" dirty="0" smtClean="0"/>
              <a:t> Scotland </a:t>
            </a:r>
            <a:endParaRPr lang="en-GB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897" r="1542"/>
          <a:stretch/>
        </p:blipFill>
        <p:spPr>
          <a:xfrm>
            <a:off x="790215" y="2266523"/>
            <a:ext cx="2514601" cy="3619500"/>
          </a:xfrm>
        </p:spPr>
      </p:pic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2845"/>
          <a:stretch/>
        </p:blipFill>
        <p:spPr>
          <a:xfrm>
            <a:off x="3492740" y="2177548"/>
            <a:ext cx="2603260" cy="37974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98778" y="1538974"/>
            <a:ext cx="4422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Dr Kate Quinn </a:t>
            </a:r>
            <a:br>
              <a:rPr lang="en-GB" sz="2000" dirty="0" smtClean="0"/>
            </a:br>
            <a:r>
              <a:rPr lang="en-GB" sz="2000" dirty="0" smtClean="0"/>
              <a:t>University of London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53645" y="1778550"/>
            <a:ext cx="33396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Richard and Emma Wotton</a:t>
            </a:r>
            <a:endParaRPr lang="en-GB" sz="2000" dirty="0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71" t="13869" r="15132" b="4764"/>
          <a:stretch/>
        </p:blipFill>
        <p:spPr>
          <a:xfrm>
            <a:off x="6283924" y="2266522"/>
            <a:ext cx="1743075" cy="24676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31" r="11459"/>
          <a:stretch/>
        </p:blipFill>
        <p:spPr>
          <a:xfrm>
            <a:off x="7551468" y="3531079"/>
            <a:ext cx="1501655" cy="24439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22427" t="13246" r="7296" b="12369"/>
          <a:stretch/>
        </p:blipFill>
        <p:spPr>
          <a:xfrm>
            <a:off x="9363119" y="2349193"/>
            <a:ext cx="2437817" cy="35368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07329" y="1583536"/>
            <a:ext cx="27493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Dr Malcolm Penn </a:t>
            </a:r>
            <a:br>
              <a:rPr lang="en-GB" dirty="0" smtClean="0"/>
            </a:br>
            <a:r>
              <a:rPr lang="en-GB" dirty="0" smtClean="0"/>
              <a:t>Natural </a:t>
            </a:r>
            <a:r>
              <a:rPr lang="en-GB" dirty="0" smtClean="0"/>
              <a:t>History </a:t>
            </a:r>
            <a:r>
              <a:rPr lang="en-GB" dirty="0" smtClean="0"/>
              <a:t>Museum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74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Some of our partners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150" y="1785938"/>
            <a:ext cx="6263640" cy="461232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dirty="0" err="1" smtClean="0"/>
              <a:t>Adventura</a:t>
            </a:r>
            <a:r>
              <a:rPr lang="en-GB" dirty="0" smtClean="0"/>
              <a:t> Scotland</a:t>
            </a:r>
          </a:p>
          <a:p>
            <a:pPr marL="0" indent="0" algn="ctr">
              <a:buNone/>
            </a:pPr>
            <a:r>
              <a:rPr lang="en-GB" dirty="0" smtClean="0"/>
              <a:t>Belize Botanical Gardens</a:t>
            </a:r>
          </a:p>
          <a:p>
            <a:pPr marL="0" indent="0" algn="ctr">
              <a:buNone/>
            </a:pPr>
            <a:r>
              <a:rPr lang="en-GB" dirty="0" smtClean="0"/>
              <a:t>Belize High Commission</a:t>
            </a:r>
          </a:p>
          <a:p>
            <a:pPr marL="0" indent="0" algn="ctr">
              <a:buNone/>
            </a:pPr>
            <a:r>
              <a:rPr lang="en-GB" dirty="0"/>
              <a:t>B</a:t>
            </a:r>
            <a:r>
              <a:rPr lang="en-GB" dirty="0" smtClean="0"/>
              <a:t>ritish High Commission in Belize</a:t>
            </a:r>
          </a:p>
          <a:p>
            <a:pPr marL="0" indent="0" algn="ctr">
              <a:buNone/>
            </a:pPr>
            <a:r>
              <a:rPr lang="en-GB" dirty="0" smtClean="0"/>
              <a:t>Centre for Sustainable Forests &amp; Landscapes</a:t>
            </a:r>
          </a:p>
          <a:p>
            <a:pPr marL="0" indent="0" algn="ctr">
              <a:buNone/>
            </a:pPr>
            <a:r>
              <a:rPr lang="en-GB" dirty="0" smtClean="0"/>
              <a:t>Friends for Conservation and Development</a:t>
            </a:r>
          </a:p>
          <a:p>
            <a:pPr marL="0" indent="0" algn="ctr">
              <a:buNone/>
            </a:pPr>
            <a:r>
              <a:rPr lang="en-GB" dirty="0" smtClean="0"/>
              <a:t>International Institute for Environment &amp; Development</a:t>
            </a:r>
          </a:p>
          <a:p>
            <a:pPr marL="0" indent="0" algn="ctr">
              <a:buNone/>
            </a:pPr>
            <a:r>
              <a:rPr lang="en-GB" dirty="0"/>
              <a:t>Natural History Museum </a:t>
            </a:r>
            <a:r>
              <a:rPr lang="en-GB" dirty="0" smtClean="0"/>
              <a:t>London</a:t>
            </a:r>
          </a:p>
          <a:p>
            <a:pPr marL="0" indent="0" algn="ctr">
              <a:buNone/>
            </a:pPr>
            <a:r>
              <a:rPr lang="en-GB" dirty="0" smtClean="0"/>
              <a:t>Royal Botanical Gardens, Edinburgh and Kew</a:t>
            </a:r>
            <a:endParaRPr lang="en-GB" dirty="0"/>
          </a:p>
          <a:p>
            <a:pPr marL="0" indent="0" algn="ctr">
              <a:buNone/>
            </a:pPr>
            <a:r>
              <a:rPr lang="en-GB" dirty="0" err="1"/>
              <a:t>Selvana</a:t>
            </a:r>
            <a:r>
              <a:rPr lang="en-GB" dirty="0"/>
              <a:t> Trust</a:t>
            </a:r>
          </a:p>
          <a:p>
            <a:pPr marL="0" indent="0" algn="ctr">
              <a:buNone/>
            </a:pPr>
            <a:r>
              <a:rPr lang="en-GB" dirty="0" smtClean="0"/>
              <a:t>University College London</a:t>
            </a:r>
          </a:p>
          <a:p>
            <a:pPr marL="0" indent="0" algn="ctr">
              <a:buNone/>
            </a:pPr>
            <a:r>
              <a:rPr lang="en-GB" dirty="0"/>
              <a:t>University of Belize</a:t>
            </a:r>
          </a:p>
          <a:p>
            <a:pPr marL="0" indent="0" algn="ctr">
              <a:buNone/>
            </a:pPr>
            <a:r>
              <a:rPr lang="en-GB" dirty="0"/>
              <a:t>University of Edinburgh</a:t>
            </a:r>
          </a:p>
          <a:p>
            <a:pPr marL="0" indent="0" algn="ctr">
              <a:buNone/>
            </a:pPr>
            <a:r>
              <a:rPr lang="en-GB" dirty="0" smtClean="0"/>
              <a:t>University of Oxford</a:t>
            </a:r>
          </a:p>
          <a:p>
            <a:pPr marL="0" indent="0" algn="ctr">
              <a:buNone/>
            </a:pPr>
            <a:r>
              <a:rPr lang="en-GB" dirty="0" smtClean="0"/>
              <a:t>World Land Trust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202" y="128589"/>
            <a:ext cx="3848798" cy="77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And..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smtClean="0"/>
              <a:t>No membership fee - just contribute your enthusiasm!</a:t>
            </a:r>
          </a:p>
          <a:p>
            <a:pPr algn="ctr"/>
            <a:r>
              <a:rPr lang="en-GB" dirty="0" smtClean="0"/>
              <a:t>Can you offer to talk or to help with our next meeting?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Contact us by email today to express your interest</a:t>
            </a:r>
            <a:endParaRPr lang="en-GB" dirty="0"/>
          </a:p>
        </p:txBody>
      </p:sp>
      <p:pic>
        <p:nvPicPr>
          <p:cNvPr id="4" name="Picture 2" descr="Image result for cross flags britain beliz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0639" y="3950602"/>
            <a:ext cx="1893951" cy="151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202" y="128589"/>
            <a:ext cx="3848798" cy="7755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77104" y="5665539"/>
            <a:ext cx="3637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http://www.ukbelizeassociation.org/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42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5FB790745AD349B1DE1D49B508F2FE" ma:contentTypeVersion="14" ma:contentTypeDescription="Create a new document." ma:contentTypeScope="" ma:versionID="ff317290b96a501faccbd623f37a173f">
  <xsd:schema xmlns:xsd="http://www.w3.org/2001/XMLSchema" xmlns:xs="http://www.w3.org/2001/XMLSchema" xmlns:p="http://schemas.microsoft.com/office/2006/metadata/properties" xmlns:ns3="79d4452a-4a55-4901-9595-067fd3e5906d" xmlns:ns4="cc419703-14b7-4795-ad97-27c3f00469e0" targetNamespace="http://schemas.microsoft.com/office/2006/metadata/properties" ma:root="true" ma:fieldsID="0d903192fb671811ed9791873325136a" ns3:_="" ns4:_="">
    <xsd:import namespace="79d4452a-4a55-4901-9595-067fd3e5906d"/>
    <xsd:import namespace="cc419703-14b7-4795-ad97-27c3f00469e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4452a-4a55-4901-9595-067fd3e590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19703-14b7-4795-ad97-27c3f0046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1D85EE-353A-4875-A073-04B2B2816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d4452a-4a55-4901-9595-067fd3e5906d"/>
    <ds:schemaRef ds:uri="cc419703-14b7-4795-ad97-27c3f00469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CBDE65-87C0-40C5-BBDA-160EF8FD9A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AA4A12-FC14-4409-8831-7EFF5AD8044E}">
  <ds:schemaRefs>
    <ds:schemaRef ds:uri="cc419703-14b7-4795-ad97-27c3f00469e0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9d4452a-4a55-4901-9595-067fd3e5906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352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Our Mission</vt:lpstr>
      <vt:lpstr>What we do</vt:lpstr>
      <vt:lpstr>So, who’s in the UKBA?</vt:lpstr>
      <vt:lpstr>Who we are </vt:lpstr>
      <vt:lpstr>Who we are </vt:lpstr>
      <vt:lpstr>Who we are </vt:lpstr>
      <vt:lpstr>Some of our partners</vt:lpstr>
      <vt:lpstr>And.. you!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Neil</dc:creator>
  <cp:lastModifiedBy>Neil Stuart</cp:lastModifiedBy>
  <cp:revision>50</cp:revision>
  <cp:lastPrinted>2021-11-09T22:14:04Z</cp:lastPrinted>
  <dcterms:created xsi:type="dcterms:W3CDTF">2017-10-06T10:57:31Z</dcterms:created>
  <dcterms:modified xsi:type="dcterms:W3CDTF">2022-10-05T20:28:36Z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0x0101001E5FB790745AD349B1DE1D49B508F2FE</vt:lpwstr>
  </property>
</Properties>
</file>