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notesMasterIdLst>
    <p:notesMasterId r:id="rId13"/>
  </p:notesMasterIdLst>
  <p:sldIdLst>
    <p:sldId id="289" r:id="rId2"/>
    <p:sldId id="257" r:id="rId3"/>
    <p:sldId id="293" r:id="rId4"/>
    <p:sldId id="268" r:id="rId5"/>
    <p:sldId id="258" r:id="rId6"/>
    <p:sldId id="295" r:id="rId7"/>
    <p:sldId id="294" r:id="rId8"/>
    <p:sldId id="279" r:id="rId9"/>
    <p:sldId id="260" r:id="rId10"/>
    <p:sldId id="292" r:id="rId11"/>
    <p:sldId id="272" r:id="rId12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07E"/>
    <a:srgbClr val="8C0000"/>
    <a:srgbClr val="ECECEA"/>
    <a:srgbClr val="966F00"/>
    <a:srgbClr val="DDDDDD"/>
    <a:srgbClr val="E6E6E6"/>
    <a:srgbClr val="EDC687"/>
    <a:srgbClr val="F0CF9A"/>
    <a:srgbClr val="A8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362CD-99F2-8C46-8AFD-7158FC22D9BE}" v="1992" dt="2022-12-01T16:58:14.59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/>
    <p:restoredTop sz="90689" autoAdjust="0"/>
  </p:normalViewPr>
  <p:slideViewPr>
    <p:cSldViewPr snapToGrid="0">
      <p:cViewPr varScale="1">
        <p:scale>
          <a:sx n="31" d="100"/>
          <a:sy n="31" d="100"/>
        </p:scale>
        <p:origin x="9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270BE-F7A6-4A4C-9516-1B4790843E1D}" type="doc">
      <dgm:prSet loTypeId="urn:microsoft.com/office/officeart/2005/8/layout/defaul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2F94034-8060-4516-8C61-554C7C30BC3C}">
      <dgm:prSet custT="1"/>
      <dgm:spPr>
        <a:solidFill>
          <a:srgbClr val="0D407E"/>
        </a:solidFill>
      </dgm:spPr>
      <dgm:t>
        <a:bodyPr/>
        <a:lstStyle/>
        <a:p>
          <a:r>
            <a:rPr lang="en-US" sz="3200" b="0" dirty="0">
              <a:latin typeface="Optima" panose="020B7200000000000000" pitchFamily="2" charset="0"/>
            </a:rPr>
            <a:t>Covid-19 led to a 16.7% contraction in real GDP + public debt of 133% of GDP.</a:t>
          </a:r>
        </a:p>
      </dgm:t>
    </dgm:pt>
    <dgm:pt modelId="{8A469655-CD05-40EE-9D9B-DF13D83E1110}" type="parTrans" cxnId="{681B63EB-DD24-4A3F-BF8D-9509F926438C}">
      <dgm:prSet/>
      <dgm:spPr/>
      <dgm:t>
        <a:bodyPr/>
        <a:lstStyle/>
        <a:p>
          <a:endParaRPr lang="en-US"/>
        </a:p>
      </dgm:t>
    </dgm:pt>
    <dgm:pt modelId="{0FF6C548-4213-4816-B32C-6617CEF38F88}" type="sibTrans" cxnId="{681B63EB-DD24-4A3F-BF8D-9509F926438C}">
      <dgm:prSet/>
      <dgm:spPr/>
      <dgm:t>
        <a:bodyPr/>
        <a:lstStyle/>
        <a:p>
          <a:endParaRPr lang="en-US"/>
        </a:p>
      </dgm:t>
    </dgm:pt>
    <dgm:pt modelId="{DB11FD48-F3CA-49D6-A333-D048F7700E34}">
      <dgm:prSet custT="1"/>
      <dgm:spPr>
        <a:solidFill>
          <a:srgbClr val="0D407E"/>
        </a:solidFill>
      </dgm:spPr>
      <dgm:t>
        <a:bodyPr/>
        <a:lstStyle/>
        <a:p>
          <a:r>
            <a:rPr lang="en-US" sz="2800" b="0" dirty="0">
              <a:latin typeface="Optima" panose="020B7200000000000000" pitchFamily="2" charset="0"/>
            </a:rPr>
            <a:t>Progress in restoring debt sustainability with fiscal consolidation and the Blue Bond. </a:t>
          </a:r>
        </a:p>
      </dgm:t>
    </dgm:pt>
    <dgm:pt modelId="{8602FBFE-029E-4763-979D-670766BA83BA}" type="parTrans" cxnId="{0E2C28B5-B966-4853-8832-09531D466F1B}">
      <dgm:prSet/>
      <dgm:spPr/>
      <dgm:t>
        <a:bodyPr/>
        <a:lstStyle/>
        <a:p>
          <a:endParaRPr lang="en-US"/>
        </a:p>
      </dgm:t>
    </dgm:pt>
    <dgm:pt modelId="{31A5E9CE-4EA5-47CA-9FE1-BD81392FF553}" type="sibTrans" cxnId="{0E2C28B5-B966-4853-8832-09531D466F1B}">
      <dgm:prSet/>
      <dgm:spPr/>
      <dgm:t>
        <a:bodyPr/>
        <a:lstStyle/>
        <a:p>
          <a:endParaRPr lang="en-US"/>
        </a:p>
      </dgm:t>
    </dgm:pt>
    <dgm:pt modelId="{1CA7314B-3543-4E9A-963E-3F3ECE3BFFDA}">
      <dgm:prSet custT="1"/>
      <dgm:spPr>
        <a:solidFill>
          <a:srgbClr val="0D407E"/>
        </a:solidFill>
      </dgm:spPr>
      <dgm:t>
        <a:bodyPr/>
        <a:lstStyle/>
        <a:p>
          <a:pPr algn="ctr"/>
          <a:r>
            <a:rPr lang="en-US" sz="2800" dirty="0">
              <a:latin typeface="Optima" panose="020B7200000000000000" pitchFamily="2" charset="0"/>
            </a:rPr>
            <a:t>Economic activity is recovering strongly, led by tourism. Growth expected to be 5.7% in 2022. </a:t>
          </a:r>
        </a:p>
      </dgm:t>
    </dgm:pt>
    <dgm:pt modelId="{71212B29-7327-4741-BF5C-085E67DB1A58}" type="parTrans" cxnId="{9B4C9714-648D-446C-A897-C2837DF8036B}">
      <dgm:prSet/>
      <dgm:spPr/>
      <dgm:t>
        <a:bodyPr/>
        <a:lstStyle/>
        <a:p>
          <a:endParaRPr lang="en-US"/>
        </a:p>
      </dgm:t>
    </dgm:pt>
    <dgm:pt modelId="{808B16AB-41FF-4A99-8BD0-83C9F1AFBE44}" type="sibTrans" cxnId="{9B4C9714-648D-446C-A897-C2837DF8036B}">
      <dgm:prSet/>
      <dgm:spPr/>
      <dgm:t>
        <a:bodyPr/>
        <a:lstStyle/>
        <a:p>
          <a:endParaRPr lang="en-US"/>
        </a:p>
      </dgm:t>
    </dgm:pt>
    <dgm:pt modelId="{56C31582-3764-47AF-A20A-D191A5502A55}">
      <dgm:prSet custT="1"/>
      <dgm:spPr>
        <a:solidFill>
          <a:srgbClr val="0D407E"/>
        </a:solidFill>
      </dgm:spPr>
      <dgm:t>
        <a:bodyPr/>
        <a:lstStyle/>
        <a:p>
          <a:r>
            <a:rPr lang="en-US" sz="2800" b="0" dirty="0">
              <a:latin typeface="Optima" panose="020B7200000000000000" pitchFamily="34" charset="0"/>
            </a:rPr>
            <a:t>Inflation is 5.2% in 2022. External causes: war in Ukraine, related economic sanctions, elevated global energy &amp; food prices.</a:t>
          </a:r>
        </a:p>
      </dgm:t>
    </dgm:pt>
    <dgm:pt modelId="{7F03DFAE-0006-42D6-B5FE-8B5C31258B89}" type="parTrans" cxnId="{17BAF431-B987-4997-9D7F-4EEF4C586E93}">
      <dgm:prSet/>
      <dgm:spPr/>
      <dgm:t>
        <a:bodyPr/>
        <a:lstStyle/>
        <a:p>
          <a:endParaRPr lang="en-US"/>
        </a:p>
      </dgm:t>
    </dgm:pt>
    <dgm:pt modelId="{0B30344D-E2D3-452B-A695-3B930F7AFDD4}" type="sibTrans" cxnId="{17BAF431-B987-4997-9D7F-4EEF4C586E93}">
      <dgm:prSet/>
      <dgm:spPr/>
      <dgm:t>
        <a:bodyPr/>
        <a:lstStyle/>
        <a:p>
          <a:endParaRPr lang="en-US"/>
        </a:p>
      </dgm:t>
    </dgm:pt>
    <dgm:pt modelId="{114501ED-2FF8-4D7D-A217-31A896754F3A}">
      <dgm:prSet custT="1"/>
      <dgm:spPr>
        <a:solidFill>
          <a:srgbClr val="0D407E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US" sz="2800" dirty="0">
              <a:latin typeface="Optima" panose="020B7200000000000000" pitchFamily="2" charset="0"/>
            </a:rPr>
            <a:t>Monetary policy during Covid-19 contributing to inflation: cutting interest rates and injection of money into the economy </a:t>
          </a:r>
        </a:p>
      </dgm:t>
    </dgm:pt>
    <dgm:pt modelId="{CA52CDF7-3458-4116-9909-A9AD0D818D0D}" type="parTrans" cxnId="{C5A0CB87-4567-4AC7-B66D-2BADB71CFBA0}">
      <dgm:prSet/>
      <dgm:spPr/>
      <dgm:t>
        <a:bodyPr/>
        <a:lstStyle/>
        <a:p>
          <a:endParaRPr lang="en-US"/>
        </a:p>
      </dgm:t>
    </dgm:pt>
    <dgm:pt modelId="{7B2B6A0F-7021-4BEE-83B5-A98F09ADADAD}" type="sibTrans" cxnId="{C5A0CB87-4567-4AC7-B66D-2BADB71CFBA0}">
      <dgm:prSet/>
      <dgm:spPr/>
      <dgm:t>
        <a:bodyPr/>
        <a:lstStyle/>
        <a:p>
          <a:endParaRPr lang="en-US"/>
        </a:p>
      </dgm:t>
    </dgm:pt>
    <dgm:pt modelId="{18179DBD-0794-4F79-838C-9C79A17F964E}">
      <dgm:prSet custT="1"/>
      <dgm:spPr>
        <a:solidFill>
          <a:srgbClr val="0D407E"/>
        </a:solidFill>
      </dgm:spPr>
      <dgm:t>
        <a:bodyPr/>
        <a:lstStyle/>
        <a:p>
          <a:r>
            <a:rPr lang="en-US" sz="3200" dirty="0">
              <a:latin typeface="Optima" panose="020B7200000000000000" pitchFamily="2" charset="0"/>
            </a:rPr>
            <a:t>De-risking: </a:t>
          </a:r>
        </a:p>
        <a:p>
          <a:r>
            <a:rPr lang="en-US" sz="3200" dirty="0">
              <a:latin typeface="Optima" panose="020B7200000000000000" pitchFamily="2" charset="0"/>
            </a:rPr>
            <a:t>Belize has lost 83% of corresponding banking relationships since 2015</a:t>
          </a:r>
          <a:endParaRPr lang="en-US" sz="3200" b="0" dirty="0">
            <a:latin typeface="Optima" panose="020B7200000000000000" pitchFamily="34" charset="0"/>
          </a:endParaRPr>
        </a:p>
      </dgm:t>
    </dgm:pt>
    <dgm:pt modelId="{EB1F6A64-DFE0-48CE-97AA-00FF1BC7DBCE}" type="parTrans" cxnId="{778C2404-C8E1-4F7C-BEB8-9D9F9448B36F}">
      <dgm:prSet/>
      <dgm:spPr/>
      <dgm:t>
        <a:bodyPr/>
        <a:lstStyle/>
        <a:p>
          <a:endParaRPr lang="en-US"/>
        </a:p>
      </dgm:t>
    </dgm:pt>
    <dgm:pt modelId="{CBC74F4F-67F1-4F3F-9A32-F92F20798B3E}" type="sibTrans" cxnId="{778C2404-C8E1-4F7C-BEB8-9D9F9448B36F}">
      <dgm:prSet/>
      <dgm:spPr/>
      <dgm:t>
        <a:bodyPr/>
        <a:lstStyle/>
        <a:p>
          <a:endParaRPr lang="en-US"/>
        </a:p>
      </dgm:t>
    </dgm:pt>
    <dgm:pt modelId="{99BFA710-5F72-48AE-BC16-629A433097AC}">
      <dgm:prSet custT="1"/>
      <dgm:spPr>
        <a:solidFill>
          <a:srgbClr val="0D407E"/>
        </a:solidFill>
      </dgm:spPr>
      <dgm:t>
        <a:bodyPr/>
        <a:lstStyle/>
        <a:p>
          <a:r>
            <a:rPr lang="en-BZ" sz="3200" b="0" dirty="0">
              <a:latin typeface="Optima" panose="020B7200000000000000" pitchFamily="34" charset="0"/>
            </a:rPr>
            <a:t>Failure to rebuild relationships despite improvements in regulatory regimes.</a:t>
          </a:r>
          <a:endParaRPr lang="en-US" sz="3200" dirty="0">
            <a:latin typeface="Optima" panose="020B7200000000000000" pitchFamily="2" charset="0"/>
          </a:endParaRPr>
        </a:p>
      </dgm:t>
    </dgm:pt>
    <dgm:pt modelId="{88314F28-AC71-419A-8A48-5146E7521279}" type="parTrans" cxnId="{1AC7E8A6-DBFB-4E3E-AAF5-EB0B76A1A608}">
      <dgm:prSet/>
      <dgm:spPr/>
      <dgm:t>
        <a:bodyPr/>
        <a:lstStyle/>
        <a:p>
          <a:endParaRPr lang="en-BZ"/>
        </a:p>
      </dgm:t>
    </dgm:pt>
    <dgm:pt modelId="{860AF627-A15E-450A-A341-C9D914CA98A1}" type="sibTrans" cxnId="{1AC7E8A6-DBFB-4E3E-AAF5-EB0B76A1A608}">
      <dgm:prSet/>
      <dgm:spPr/>
      <dgm:t>
        <a:bodyPr/>
        <a:lstStyle/>
        <a:p>
          <a:endParaRPr lang="en-BZ"/>
        </a:p>
      </dgm:t>
    </dgm:pt>
    <dgm:pt modelId="{A97EED39-1FA5-42B0-9A33-CD59CFB43464}">
      <dgm:prSet custT="1"/>
      <dgm:spPr>
        <a:solidFill>
          <a:srgbClr val="0D407E"/>
        </a:solidFill>
      </dgm:spPr>
      <dgm:t>
        <a:bodyPr/>
        <a:lstStyle/>
        <a:p>
          <a:r>
            <a:rPr lang="en-US" sz="2800" dirty="0">
              <a:latin typeface="Optima" panose="020B7200000000000000" pitchFamily="2" charset="0"/>
            </a:rPr>
            <a:t>GDP rebased to capture emerging activities like BPOs. Added economic value of 29%. Primary &amp; secondary sectors larger than pre-pandemic.</a:t>
          </a:r>
        </a:p>
      </dgm:t>
    </dgm:pt>
    <dgm:pt modelId="{3C9DC08D-9086-4942-8C81-8CC200A3EF90}" type="parTrans" cxnId="{D335CD92-6A98-47D5-AA6A-B3578DB36CFD}">
      <dgm:prSet/>
      <dgm:spPr/>
      <dgm:t>
        <a:bodyPr/>
        <a:lstStyle/>
        <a:p>
          <a:endParaRPr lang="en-BZ"/>
        </a:p>
      </dgm:t>
    </dgm:pt>
    <dgm:pt modelId="{6ABC6FD2-4DD4-4C90-901F-589D4C04EF8C}" type="sibTrans" cxnId="{D335CD92-6A98-47D5-AA6A-B3578DB36CFD}">
      <dgm:prSet/>
      <dgm:spPr/>
      <dgm:t>
        <a:bodyPr/>
        <a:lstStyle/>
        <a:p>
          <a:endParaRPr lang="en-BZ"/>
        </a:p>
      </dgm:t>
    </dgm:pt>
    <dgm:pt modelId="{FACA512F-84EC-B546-814F-EA9F9D220103}">
      <dgm:prSet custT="1"/>
      <dgm:spPr>
        <a:solidFill>
          <a:srgbClr val="0D407E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US" sz="2800" b="0" dirty="0">
              <a:latin typeface="Optima" panose="020B7200000000000000" pitchFamily="2" charset="0"/>
            </a:rPr>
            <a:t>Covid-19 is under control. About 63% of the population is vaccinated.</a:t>
          </a:r>
        </a:p>
        <a:p>
          <a:pPr>
            <a:buClrTx/>
            <a:buSzTx/>
            <a:buFontTx/>
            <a:buNone/>
          </a:pPr>
          <a:r>
            <a:rPr lang="en-US" sz="2800" dirty="0">
              <a:latin typeface="Optima" panose="020B7200000000000000" pitchFamily="2" charset="0"/>
            </a:rPr>
            <a:t>Unemployment has fallen to 8.2%</a:t>
          </a:r>
        </a:p>
      </dgm:t>
    </dgm:pt>
    <dgm:pt modelId="{BC1086D2-27C3-314F-9EE1-5E8D2702FF58}" type="sibTrans" cxnId="{7D9A2930-179B-844F-872C-1CF553DBDD85}">
      <dgm:prSet/>
      <dgm:spPr/>
      <dgm:t>
        <a:bodyPr/>
        <a:lstStyle/>
        <a:p>
          <a:endParaRPr lang="en-GB"/>
        </a:p>
      </dgm:t>
    </dgm:pt>
    <dgm:pt modelId="{6CC48FEF-C6BB-2041-9C2A-A8EC7CDAF751}" type="parTrans" cxnId="{7D9A2930-179B-844F-872C-1CF553DBDD85}">
      <dgm:prSet/>
      <dgm:spPr/>
      <dgm:t>
        <a:bodyPr/>
        <a:lstStyle/>
        <a:p>
          <a:endParaRPr lang="en-GB"/>
        </a:p>
      </dgm:t>
    </dgm:pt>
    <dgm:pt modelId="{B0A5651F-5CD7-4083-869A-13702C33B503}" type="pres">
      <dgm:prSet presAssocID="{ADE270BE-F7A6-4A4C-9516-1B4790843E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BAD8BD-1A89-479E-BB80-9D5715F312AB}" type="pres">
      <dgm:prSet presAssocID="{42F94034-8060-4516-8C61-554C7C30BC3C}" presName="node" presStyleLbl="node1" presStyleIdx="0" presStyleCnt="9" custLinFactNeighborX="-1118" custLinFactNeighborY="13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18A0B-7381-4D1C-81B9-9E69C0E87CA6}" type="pres">
      <dgm:prSet presAssocID="{0FF6C548-4213-4816-B32C-6617CEF38F88}" presName="sibTrans" presStyleCnt="0"/>
      <dgm:spPr/>
    </dgm:pt>
    <dgm:pt modelId="{64ECF508-5528-4C3D-BB87-EA45339CD373}" type="pres">
      <dgm:prSet presAssocID="{DB11FD48-F3CA-49D6-A333-D048F7700E34}" presName="node" presStyleLbl="node1" presStyleIdx="1" presStyleCnt="9" custLinFactNeighborX="0" custLinFactNeighborY="15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57C16-9538-48A5-9EE0-637D65990427}" type="pres">
      <dgm:prSet presAssocID="{31A5E9CE-4EA5-47CA-9FE1-BD81392FF553}" presName="sibTrans" presStyleCnt="0"/>
      <dgm:spPr/>
    </dgm:pt>
    <dgm:pt modelId="{E6703B85-961A-4B53-9FAA-57C499AFFB0F}" type="pres">
      <dgm:prSet presAssocID="{1CA7314B-3543-4E9A-963E-3F3ECE3BFFDA}" presName="node" presStyleLbl="node1" presStyleIdx="2" presStyleCnt="9" custLinFactNeighborX="-3354" custLinFactNeighborY="13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6117C-954E-417B-87EF-596082F2B751}" type="pres">
      <dgm:prSet presAssocID="{808B16AB-41FF-4A99-8BD0-83C9F1AFBE44}" presName="sibTrans" presStyleCnt="0"/>
      <dgm:spPr/>
    </dgm:pt>
    <dgm:pt modelId="{C5C7F992-8088-487C-88F9-B854D39654DA}" type="pres">
      <dgm:prSet presAssocID="{56C31582-3764-47AF-A20A-D191A5502A55}" presName="node" presStyleLbl="node1" presStyleIdx="3" presStyleCnt="9" custLinFactX="100000" custLinFactNeighborX="116278" custLinFactNeighborY="10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4D5BD-4556-4EA7-A025-28648C2AB18E}" type="pres">
      <dgm:prSet presAssocID="{0B30344D-E2D3-452B-A695-3B930F7AFDD4}" presName="sibTrans" presStyleCnt="0"/>
      <dgm:spPr/>
    </dgm:pt>
    <dgm:pt modelId="{7E01EC6E-FCD9-4F11-AA54-30FEA8E7D051}" type="pres">
      <dgm:prSet presAssocID="{114501ED-2FF8-4D7D-A217-31A896754F3A}" presName="node" presStyleLbl="node1" presStyleIdx="4" presStyleCnt="9" custLinFactX="-11199" custLinFactY="2625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8FE71-3598-4AA7-82CF-FB05BA9D2492}" type="pres">
      <dgm:prSet presAssocID="{7B2B6A0F-7021-4BEE-83B5-A98F09ADADAD}" presName="sibTrans" presStyleCnt="0"/>
      <dgm:spPr/>
    </dgm:pt>
    <dgm:pt modelId="{E1899CE0-A66A-4F54-9CDD-2ABBB992D2FA}" type="pres">
      <dgm:prSet presAssocID="{18179DBD-0794-4F79-838C-9C79A17F964E}" presName="node" presStyleLbl="node1" presStyleIdx="5" presStyleCnt="9" custLinFactX="-9874" custLinFactY="2625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2BC72-104D-4852-9F57-C07D4A30E682}" type="pres">
      <dgm:prSet presAssocID="{CBC74F4F-67F1-4F3F-9A32-F92F20798B3E}" presName="sibTrans" presStyleCnt="0"/>
      <dgm:spPr/>
    </dgm:pt>
    <dgm:pt modelId="{F8610A8C-67B1-45A6-B0CF-E253EFAA6FA8}" type="pres">
      <dgm:prSet presAssocID="{99BFA710-5F72-48AE-BC16-629A433097AC}" presName="node" presStyleLbl="node1" presStyleIdx="6" presStyleCnt="9" custLinFactX="100000" custLinFactNeighborX="116573" custLinFactNeighborY="9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FA09B-BE1A-440C-95CE-E947387DA194}" type="pres">
      <dgm:prSet presAssocID="{860AF627-A15E-450A-A341-C9D914CA98A1}" presName="sibTrans" presStyleCnt="0"/>
      <dgm:spPr/>
    </dgm:pt>
    <dgm:pt modelId="{4DC88316-ECA5-4968-8A9C-34A9D11DA580}" type="pres">
      <dgm:prSet presAssocID="{A97EED39-1FA5-42B0-9A33-CD59CFB43464}" presName="node" presStyleLbl="node1" presStyleIdx="7" presStyleCnt="9" custLinFactX="-9781" custLinFactY="-491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45BAF-24B0-7147-8AD9-8DAEA59EF89C}" type="pres">
      <dgm:prSet presAssocID="{6ABC6FD2-4DD4-4C90-901F-589D4C04EF8C}" presName="sibTrans" presStyleCnt="0"/>
      <dgm:spPr/>
    </dgm:pt>
    <dgm:pt modelId="{06647EF1-54BB-E94A-993C-92FA683AC407}" type="pres">
      <dgm:prSet presAssocID="{FACA512F-84EC-B546-814F-EA9F9D220103}" presName="node" presStyleLbl="node1" presStyleIdx="8" presStyleCnt="9" custLinFactX="-10235" custLinFactY="-5140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B63EB-DD24-4A3F-BF8D-9509F926438C}" srcId="{ADE270BE-F7A6-4A4C-9516-1B4790843E1D}" destId="{42F94034-8060-4516-8C61-554C7C30BC3C}" srcOrd="0" destOrd="0" parTransId="{8A469655-CD05-40EE-9D9B-DF13D83E1110}" sibTransId="{0FF6C548-4213-4816-B32C-6617CEF38F88}"/>
    <dgm:cxn modelId="{C3C85C84-3211-4B32-9685-21F3238BBB18}" type="presOf" srcId="{99BFA710-5F72-48AE-BC16-629A433097AC}" destId="{F8610A8C-67B1-45A6-B0CF-E253EFAA6FA8}" srcOrd="0" destOrd="0" presId="urn:microsoft.com/office/officeart/2005/8/layout/default"/>
    <dgm:cxn modelId="{110DAE5F-EE31-462C-BC05-696A2FDCD518}" type="presOf" srcId="{42F94034-8060-4516-8C61-554C7C30BC3C}" destId="{96BAD8BD-1A89-479E-BB80-9D5715F312AB}" srcOrd="0" destOrd="0" presId="urn:microsoft.com/office/officeart/2005/8/layout/default"/>
    <dgm:cxn modelId="{132037E7-F804-44C6-B712-F63BE00E07EA}" type="presOf" srcId="{1CA7314B-3543-4E9A-963E-3F3ECE3BFFDA}" destId="{E6703B85-961A-4B53-9FAA-57C499AFFB0F}" srcOrd="0" destOrd="0" presId="urn:microsoft.com/office/officeart/2005/8/layout/default"/>
    <dgm:cxn modelId="{7D9A2930-179B-844F-872C-1CF553DBDD85}" srcId="{ADE270BE-F7A6-4A4C-9516-1B4790843E1D}" destId="{FACA512F-84EC-B546-814F-EA9F9D220103}" srcOrd="8" destOrd="0" parTransId="{6CC48FEF-C6BB-2041-9C2A-A8EC7CDAF751}" sibTransId="{BC1086D2-27C3-314F-9EE1-5E8D2702FF58}"/>
    <dgm:cxn modelId="{778C2404-C8E1-4F7C-BEB8-9D9F9448B36F}" srcId="{ADE270BE-F7A6-4A4C-9516-1B4790843E1D}" destId="{18179DBD-0794-4F79-838C-9C79A17F964E}" srcOrd="5" destOrd="0" parTransId="{EB1F6A64-DFE0-48CE-97AA-00FF1BC7DBCE}" sibTransId="{CBC74F4F-67F1-4F3F-9A32-F92F20798B3E}"/>
    <dgm:cxn modelId="{A7B8A704-E895-42BC-B552-0399D7C80F2E}" type="presOf" srcId="{DB11FD48-F3CA-49D6-A333-D048F7700E34}" destId="{64ECF508-5528-4C3D-BB87-EA45339CD373}" srcOrd="0" destOrd="0" presId="urn:microsoft.com/office/officeart/2005/8/layout/default"/>
    <dgm:cxn modelId="{94D6B20E-F4ED-4C36-B42F-254C1A821B71}" type="presOf" srcId="{114501ED-2FF8-4D7D-A217-31A896754F3A}" destId="{7E01EC6E-FCD9-4F11-AA54-30FEA8E7D051}" srcOrd="0" destOrd="0" presId="urn:microsoft.com/office/officeart/2005/8/layout/default"/>
    <dgm:cxn modelId="{DBA40431-31EA-424C-ABDC-0E3D790073AF}" type="presOf" srcId="{ADE270BE-F7A6-4A4C-9516-1B4790843E1D}" destId="{B0A5651F-5CD7-4083-869A-13702C33B503}" srcOrd="0" destOrd="0" presId="urn:microsoft.com/office/officeart/2005/8/layout/default"/>
    <dgm:cxn modelId="{D335CD92-6A98-47D5-AA6A-B3578DB36CFD}" srcId="{ADE270BE-F7A6-4A4C-9516-1B4790843E1D}" destId="{A97EED39-1FA5-42B0-9A33-CD59CFB43464}" srcOrd="7" destOrd="0" parTransId="{3C9DC08D-9086-4942-8C81-8CC200A3EF90}" sibTransId="{6ABC6FD2-4DD4-4C90-901F-589D4C04EF8C}"/>
    <dgm:cxn modelId="{772044A9-BD4B-4F69-B3B1-6D3C14A5CE23}" type="presOf" srcId="{56C31582-3764-47AF-A20A-D191A5502A55}" destId="{C5C7F992-8088-487C-88F9-B854D39654DA}" srcOrd="0" destOrd="0" presId="urn:microsoft.com/office/officeart/2005/8/layout/default"/>
    <dgm:cxn modelId="{9B4C9714-648D-446C-A897-C2837DF8036B}" srcId="{ADE270BE-F7A6-4A4C-9516-1B4790843E1D}" destId="{1CA7314B-3543-4E9A-963E-3F3ECE3BFFDA}" srcOrd="2" destOrd="0" parTransId="{71212B29-7327-4741-BF5C-085E67DB1A58}" sibTransId="{808B16AB-41FF-4A99-8BD0-83C9F1AFBE44}"/>
    <dgm:cxn modelId="{1AC7E8A6-DBFB-4E3E-AAF5-EB0B76A1A608}" srcId="{ADE270BE-F7A6-4A4C-9516-1B4790843E1D}" destId="{99BFA710-5F72-48AE-BC16-629A433097AC}" srcOrd="6" destOrd="0" parTransId="{88314F28-AC71-419A-8A48-5146E7521279}" sibTransId="{860AF627-A15E-450A-A341-C9D914CA98A1}"/>
    <dgm:cxn modelId="{17BAF431-B987-4997-9D7F-4EEF4C586E93}" srcId="{ADE270BE-F7A6-4A4C-9516-1B4790843E1D}" destId="{56C31582-3764-47AF-A20A-D191A5502A55}" srcOrd="3" destOrd="0" parTransId="{7F03DFAE-0006-42D6-B5FE-8B5C31258B89}" sibTransId="{0B30344D-E2D3-452B-A695-3B930F7AFDD4}"/>
    <dgm:cxn modelId="{58A32C5A-ADB9-4F6E-996E-FBFD4D9B79DF}" type="presOf" srcId="{18179DBD-0794-4F79-838C-9C79A17F964E}" destId="{E1899CE0-A66A-4F54-9CDD-2ABBB992D2FA}" srcOrd="0" destOrd="0" presId="urn:microsoft.com/office/officeart/2005/8/layout/default"/>
    <dgm:cxn modelId="{0E2C28B5-B966-4853-8832-09531D466F1B}" srcId="{ADE270BE-F7A6-4A4C-9516-1B4790843E1D}" destId="{DB11FD48-F3CA-49D6-A333-D048F7700E34}" srcOrd="1" destOrd="0" parTransId="{8602FBFE-029E-4763-979D-670766BA83BA}" sibTransId="{31A5E9CE-4EA5-47CA-9FE1-BD81392FF553}"/>
    <dgm:cxn modelId="{F209A142-B0F0-F84A-95B6-5EB79FEA3C42}" type="presOf" srcId="{FACA512F-84EC-B546-814F-EA9F9D220103}" destId="{06647EF1-54BB-E94A-993C-92FA683AC407}" srcOrd="0" destOrd="0" presId="urn:microsoft.com/office/officeart/2005/8/layout/default"/>
    <dgm:cxn modelId="{E5D0096F-DAC3-476A-B460-BA35598156C2}" type="presOf" srcId="{A97EED39-1FA5-42B0-9A33-CD59CFB43464}" destId="{4DC88316-ECA5-4968-8A9C-34A9D11DA580}" srcOrd="0" destOrd="0" presId="urn:microsoft.com/office/officeart/2005/8/layout/default"/>
    <dgm:cxn modelId="{C5A0CB87-4567-4AC7-B66D-2BADB71CFBA0}" srcId="{ADE270BE-F7A6-4A4C-9516-1B4790843E1D}" destId="{114501ED-2FF8-4D7D-A217-31A896754F3A}" srcOrd="4" destOrd="0" parTransId="{CA52CDF7-3458-4116-9909-A9AD0D818D0D}" sibTransId="{7B2B6A0F-7021-4BEE-83B5-A98F09ADADAD}"/>
    <dgm:cxn modelId="{B8B6A2B7-7BD8-4BD4-BC9F-0E8330547086}" type="presParOf" srcId="{B0A5651F-5CD7-4083-869A-13702C33B503}" destId="{96BAD8BD-1A89-479E-BB80-9D5715F312AB}" srcOrd="0" destOrd="0" presId="urn:microsoft.com/office/officeart/2005/8/layout/default"/>
    <dgm:cxn modelId="{27D53CE9-7FE6-4E75-9C0D-874294BE04F2}" type="presParOf" srcId="{B0A5651F-5CD7-4083-869A-13702C33B503}" destId="{31C18A0B-7381-4D1C-81B9-9E69C0E87CA6}" srcOrd="1" destOrd="0" presId="urn:microsoft.com/office/officeart/2005/8/layout/default"/>
    <dgm:cxn modelId="{6CCC8180-C6DE-4CF3-8B9B-4BD2F93429FE}" type="presParOf" srcId="{B0A5651F-5CD7-4083-869A-13702C33B503}" destId="{64ECF508-5528-4C3D-BB87-EA45339CD373}" srcOrd="2" destOrd="0" presId="urn:microsoft.com/office/officeart/2005/8/layout/default"/>
    <dgm:cxn modelId="{76C2BA16-B13B-4106-9C34-40E50D63C01F}" type="presParOf" srcId="{B0A5651F-5CD7-4083-869A-13702C33B503}" destId="{A8E57C16-9538-48A5-9EE0-637D65990427}" srcOrd="3" destOrd="0" presId="urn:microsoft.com/office/officeart/2005/8/layout/default"/>
    <dgm:cxn modelId="{C0C33616-68FD-40F3-96F3-D2A08246E2E7}" type="presParOf" srcId="{B0A5651F-5CD7-4083-869A-13702C33B503}" destId="{E6703B85-961A-4B53-9FAA-57C499AFFB0F}" srcOrd="4" destOrd="0" presId="urn:microsoft.com/office/officeart/2005/8/layout/default"/>
    <dgm:cxn modelId="{08D534DB-7F20-4A83-9184-F8E494928D99}" type="presParOf" srcId="{B0A5651F-5CD7-4083-869A-13702C33B503}" destId="{3E66117C-954E-417B-87EF-596082F2B751}" srcOrd="5" destOrd="0" presId="urn:microsoft.com/office/officeart/2005/8/layout/default"/>
    <dgm:cxn modelId="{ED7F10BC-0D9A-4A27-A8D5-5D9C44BA60FA}" type="presParOf" srcId="{B0A5651F-5CD7-4083-869A-13702C33B503}" destId="{C5C7F992-8088-487C-88F9-B854D39654DA}" srcOrd="6" destOrd="0" presId="urn:microsoft.com/office/officeart/2005/8/layout/default"/>
    <dgm:cxn modelId="{748B3791-129A-40F8-9A32-1C63D8541DD6}" type="presParOf" srcId="{B0A5651F-5CD7-4083-869A-13702C33B503}" destId="{0484D5BD-4556-4EA7-A025-28648C2AB18E}" srcOrd="7" destOrd="0" presId="urn:microsoft.com/office/officeart/2005/8/layout/default"/>
    <dgm:cxn modelId="{62D0B5BC-A54D-406A-80F1-2CC0C9A73DB7}" type="presParOf" srcId="{B0A5651F-5CD7-4083-869A-13702C33B503}" destId="{7E01EC6E-FCD9-4F11-AA54-30FEA8E7D051}" srcOrd="8" destOrd="0" presId="urn:microsoft.com/office/officeart/2005/8/layout/default"/>
    <dgm:cxn modelId="{0BB2629A-0950-45E8-9E0A-F6FFFDE64A16}" type="presParOf" srcId="{B0A5651F-5CD7-4083-869A-13702C33B503}" destId="{E848FE71-3598-4AA7-82CF-FB05BA9D2492}" srcOrd="9" destOrd="0" presId="urn:microsoft.com/office/officeart/2005/8/layout/default"/>
    <dgm:cxn modelId="{4EE1498F-E55D-4D75-A310-F94688555AD7}" type="presParOf" srcId="{B0A5651F-5CD7-4083-869A-13702C33B503}" destId="{E1899CE0-A66A-4F54-9CDD-2ABBB992D2FA}" srcOrd="10" destOrd="0" presId="urn:microsoft.com/office/officeart/2005/8/layout/default"/>
    <dgm:cxn modelId="{A95651B4-4A55-44D8-8588-DC08A31BEF4B}" type="presParOf" srcId="{B0A5651F-5CD7-4083-869A-13702C33B503}" destId="{94A2BC72-104D-4852-9F57-C07D4A30E682}" srcOrd="11" destOrd="0" presId="urn:microsoft.com/office/officeart/2005/8/layout/default"/>
    <dgm:cxn modelId="{9220E1DD-4D98-4CC4-96C2-63E762242C8E}" type="presParOf" srcId="{B0A5651F-5CD7-4083-869A-13702C33B503}" destId="{F8610A8C-67B1-45A6-B0CF-E253EFAA6FA8}" srcOrd="12" destOrd="0" presId="urn:microsoft.com/office/officeart/2005/8/layout/default"/>
    <dgm:cxn modelId="{F0150DE2-9420-459E-9B17-B34866FBF57F}" type="presParOf" srcId="{B0A5651F-5CD7-4083-869A-13702C33B503}" destId="{4A8FA09B-BE1A-440C-95CE-E947387DA194}" srcOrd="13" destOrd="0" presId="urn:microsoft.com/office/officeart/2005/8/layout/default"/>
    <dgm:cxn modelId="{38E7F412-E3A2-4222-8379-EF99EE891CEC}" type="presParOf" srcId="{B0A5651F-5CD7-4083-869A-13702C33B503}" destId="{4DC88316-ECA5-4968-8A9C-34A9D11DA580}" srcOrd="14" destOrd="0" presId="urn:microsoft.com/office/officeart/2005/8/layout/default"/>
    <dgm:cxn modelId="{C1152AB5-7BA1-7F45-8D95-3DC6B198973C}" type="presParOf" srcId="{B0A5651F-5CD7-4083-869A-13702C33B503}" destId="{68845BAF-24B0-7147-8AD9-8DAEA59EF89C}" srcOrd="15" destOrd="0" presId="urn:microsoft.com/office/officeart/2005/8/layout/default"/>
    <dgm:cxn modelId="{3E5F9321-EC41-D945-8BF3-0469C48E2B5D}" type="presParOf" srcId="{B0A5651F-5CD7-4083-869A-13702C33B503}" destId="{06647EF1-54BB-E94A-993C-92FA683AC40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AD8BD-1A89-479E-BB80-9D5715F312AB}">
      <dsp:nvSpPr>
        <dsp:cNvPr id="0" name=""/>
        <dsp:cNvSpPr/>
      </dsp:nvSpPr>
      <dsp:spPr>
        <a:xfrm>
          <a:off x="0" y="1081750"/>
          <a:ext cx="4544338" cy="2726602"/>
        </a:xfrm>
        <a:prstGeom prst="rect">
          <a:avLst/>
        </a:prstGeom>
        <a:solidFill>
          <a:srgbClr val="0D407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>
              <a:latin typeface="Optima" panose="020B7200000000000000" pitchFamily="2" charset="0"/>
            </a:rPr>
            <a:t>Covid-19 led to a 16.7% contraction in real GDP + public debt of 133% of GDP.</a:t>
          </a:r>
        </a:p>
      </dsp:txBody>
      <dsp:txXfrm>
        <a:off x="0" y="1081750"/>
        <a:ext cx="4544338" cy="2726602"/>
      </dsp:txXfrm>
    </dsp:sp>
    <dsp:sp modelId="{64ECF508-5528-4C3D-BB87-EA45339CD373}">
      <dsp:nvSpPr>
        <dsp:cNvPr id="0" name=""/>
        <dsp:cNvSpPr/>
      </dsp:nvSpPr>
      <dsp:spPr>
        <a:xfrm>
          <a:off x="4998771" y="1117604"/>
          <a:ext cx="4544338" cy="2726602"/>
        </a:xfrm>
        <a:prstGeom prst="rect">
          <a:avLst/>
        </a:prstGeom>
        <a:solidFill>
          <a:srgbClr val="0D407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latin typeface="Optima" panose="020B7200000000000000" pitchFamily="2" charset="0"/>
            </a:rPr>
            <a:t>Progress in restoring debt sustainability with fiscal consolidation and the Blue Bond. </a:t>
          </a:r>
        </a:p>
      </dsp:txBody>
      <dsp:txXfrm>
        <a:off x="4998771" y="1117604"/>
        <a:ext cx="4544338" cy="2726602"/>
      </dsp:txXfrm>
    </dsp:sp>
    <dsp:sp modelId="{E6703B85-961A-4B53-9FAA-57C499AFFB0F}">
      <dsp:nvSpPr>
        <dsp:cNvPr id="0" name=""/>
        <dsp:cNvSpPr/>
      </dsp:nvSpPr>
      <dsp:spPr>
        <a:xfrm>
          <a:off x="9845126" y="1081750"/>
          <a:ext cx="4544338" cy="2726602"/>
        </a:xfrm>
        <a:prstGeom prst="rect">
          <a:avLst/>
        </a:prstGeom>
        <a:solidFill>
          <a:srgbClr val="0D407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Optima" panose="020B7200000000000000" pitchFamily="2" charset="0"/>
            </a:rPr>
            <a:t>Economic activity is recovering strongly, led by tourism. Growth expected to be 5.7% in 2022. </a:t>
          </a:r>
        </a:p>
      </dsp:txBody>
      <dsp:txXfrm>
        <a:off x="9845126" y="1081750"/>
        <a:ext cx="4544338" cy="2726602"/>
      </dsp:txXfrm>
    </dsp:sp>
    <dsp:sp modelId="{C5C7F992-8088-487C-88F9-B854D39654DA}">
      <dsp:nvSpPr>
        <dsp:cNvPr id="0" name=""/>
        <dsp:cNvSpPr/>
      </dsp:nvSpPr>
      <dsp:spPr>
        <a:xfrm>
          <a:off x="9828403" y="4169591"/>
          <a:ext cx="4544338" cy="2726602"/>
        </a:xfrm>
        <a:prstGeom prst="rect">
          <a:avLst/>
        </a:prstGeom>
        <a:solidFill>
          <a:srgbClr val="0D407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latin typeface="Optima" panose="020B7200000000000000" pitchFamily="34" charset="0"/>
            </a:rPr>
            <a:t>Inflation is 5.2% in 2022. External causes: war in Ukraine, related economic sanctions, elevated global energy &amp; food prices.</a:t>
          </a:r>
        </a:p>
      </dsp:txBody>
      <dsp:txXfrm>
        <a:off x="9828403" y="4169591"/>
        <a:ext cx="4544338" cy="2726602"/>
      </dsp:txXfrm>
    </dsp:sp>
    <dsp:sp modelId="{7E01EC6E-FCD9-4F11-AA54-30FEA8E7D051}">
      <dsp:nvSpPr>
        <dsp:cNvPr id="0" name=""/>
        <dsp:cNvSpPr/>
      </dsp:nvSpPr>
      <dsp:spPr>
        <a:xfrm>
          <a:off x="0" y="7324271"/>
          <a:ext cx="4544338" cy="2726602"/>
        </a:xfrm>
        <a:prstGeom prst="rect">
          <a:avLst/>
        </a:prstGeom>
        <a:solidFill>
          <a:srgbClr val="0D407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800" kern="1200" dirty="0">
              <a:latin typeface="Optima" panose="020B7200000000000000" pitchFamily="2" charset="0"/>
            </a:rPr>
            <a:t>Monetary policy during Covid-19 contributing to inflation: cutting interest rates and injection of money into the economy </a:t>
          </a:r>
        </a:p>
      </dsp:txBody>
      <dsp:txXfrm>
        <a:off x="0" y="7324271"/>
        <a:ext cx="4544338" cy="2726602"/>
      </dsp:txXfrm>
    </dsp:sp>
    <dsp:sp modelId="{E1899CE0-A66A-4F54-9CDD-2ABBB992D2FA}">
      <dsp:nvSpPr>
        <dsp:cNvPr id="0" name=""/>
        <dsp:cNvSpPr/>
      </dsp:nvSpPr>
      <dsp:spPr>
        <a:xfrm>
          <a:off x="5004497" y="7324271"/>
          <a:ext cx="4544338" cy="2726602"/>
        </a:xfrm>
        <a:prstGeom prst="rect">
          <a:avLst/>
        </a:prstGeom>
        <a:solidFill>
          <a:srgbClr val="0D407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Optima" panose="020B7200000000000000" pitchFamily="2" charset="0"/>
            </a:rPr>
            <a:t>De-risking: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Optima" panose="020B7200000000000000" pitchFamily="2" charset="0"/>
            </a:rPr>
            <a:t>Belize has lost 83% of corresponding banking relationships since 2015</a:t>
          </a:r>
          <a:endParaRPr lang="en-US" sz="3200" b="0" kern="1200" dirty="0">
            <a:latin typeface="Optima" panose="020B7200000000000000" pitchFamily="34" charset="0"/>
          </a:endParaRPr>
        </a:p>
      </dsp:txBody>
      <dsp:txXfrm>
        <a:off x="5004497" y="7324271"/>
        <a:ext cx="4544338" cy="2726602"/>
      </dsp:txXfrm>
    </dsp:sp>
    <dsp:sp modelId="{F8610A8C-67B1-45A6-B0CF-E253EFAA6FA8}">
      <dsp:nvSpPr>
        <dsp:cNvPr id="0" name=""/>
        <dsp:cNvSpPr/>
      </dsp:nvSpPr>
      <dsp:spPr>
        <a:xfrm>
          <a:off x="9841809" y="7324261"/>
          <a:ext cx="4544338" cy="2726602"/>
        </a:xfrm>
        <a:prstGeom prst="rect">
          <a:avLst/>
        </a:prstGeom>
        <a:solidFill>
          <a:srgbClr val="0D407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3200" b="0" kern="1200" dirty="0">
              <a:latin typeface="Optima" panose="020B7200000000000000" pitchFamily="34" charset="0"/>
            </a:rPr>
            <a:t>Failure to rebuild relationships despite improvements in regulatory regimes.</a:t>
          </a:r>
          <a:endParaRPr lang="en-US" sz="3200" kern="1200" dirty="0">
            <a:latin typeface="Optima" panose="020B7200000000000000" pitchFamily="2" charset="0"/>
          </a:endParaRPr>
        </a:p>
      </dsp:txBody>
      <dsp:txXfrm>
        <a:off x="9841809" y="7324261"/>
        <a:ext cx="4544338" cy="2726602"/>
      </dsp:txXfrm>
    </dsp:sp>
    <dsp:sp modelId="{4DC88316-ECA5-4968-8A9C-34A9D11DA580}">
      <dsp:nvSpPr>
        <dsp:cNvPr id="0" name=""/>
        <dsp:cNvSpPr/>
      </dsp:nvSpPr>
      <dsp:spPr>
        <a:xfrm>
          <a:off x="9952" y="4202247"/>
          <a:ext cx="4544338" cy="2726602"/>
        </a:xfrm>
        <a:prstGeom prst="rect">
          <a:avLst/>
        </a:prstGeom>
        <a:solidFill>
          <a:srgbClr val="0D407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Optima" panose="020B7200000000000000" pitchFamily="2" charset="0"/>
            </a:rPr>
            <a:t>GDP rebased to capture emerging activities like BPOs. Added economic value of 29%. Primary &amp; secondary sectors larger than pre-pandemic.</a:t>
          </a:r>
        </a:p>
      </dsp:txBody>
      <dsp:txXfrm>
        <a:off x="9952" y="4202247"/>
        <a:ext cx="4544338" cy="2726602"/>
      </dsp:txXfrm>
    </dsp:sp>
    <dsp:sp modelId="{06647EF1-54BB-E94A-993C-92FA683AC407}">
      <dsp:nvSpPr>
        <dsp:cNvPr id="0" name=""/>
        <dsp:cNvSpPr/>
      </dsp:nvSpPr>
      <dsp:spPr>
        <a:xfrm>
          <a:off x="4988092" y="4196084"/>
          <a:ext cx="4544338" cy="2726602"/>
        </a:xfrm>
        <a:prstGeom prst="rect">
          <a:avLst/>
        </a:prstGeom>
        <a:solidFill>
          <a:srgbClr val="0D407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800" b="0" kern="1200" dirty="0">
              <a:latin typeface="Optima" panose="020B7200000000000000" pitchFamily="2" charset="0"/>
            </a:rPr>
            <a:t>Covid-19 is under control. About 63% of the population is vaccinated.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800" kern="1200" dirty="0">
              <a:latin typeface="Optima" panose="020B7200000000000000" pitchFamily="2" charset="0"/>
            </a:rPr>
            <a:t>Unemployment has fallen to 8.2%</a:t>
          </a:r>
        </a:p>
      </dsp:txBody>
      <dsp:txXfrm>
        <a:off x="4988092" y="4196084"/>
        <a:ext cx="4544338" cy="2726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Optima" panose="020B7200000000000000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latin typeface="Optima" panose="020B7200000000000000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latin typeface="Optima" panose="020B7200000000000000" pitchFamily="2" charset="0"/>
            </a:endParaRPr>
          </a:p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291428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sz="2400" b="0" dirty="0"/>
          </a:p>
        </p:txBody>
      </p:sp>
    </p:spTree>
    <p:extLst>
      <p:ext uri="{BB962C8B-B14F-4D97-AF65-F5344CB8AC3E}">
        <p14:creationId xmlns:p14="http://schemas.microsoft.com/office/powerpoint/2010/main" val="237503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8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sz="2400" b="1" dirty="0"/>
          </a:p>
          <a:p>
            <a:endParaRPr lang="en-BZ" sz="2400" b="0" dirty="0"/>
          </a:p>
        </p:txBody>
      </p:sp>
    </p:spTree>
    <p:extLst>
      <p:ext uri="{BB962C8B-B14F-4D97-AF65-F5344CB8AC3E}">
        <p14:creationId xmlns:p14="http://schemas.microsoft.com/office/powerpoint/2010/main" val="261891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Z" sz="2000" dirty="0"/>
              <a:t/>
            </a:r>
            <a:br>
              <a:rPr lang="en-BZ" sz="2000" dirty="0"/>
            </a:br>
            <a:endParaRPr lang="en-BZ" sz="2000" dirty="0"/>
          </a:p>
          <a:p>
            <a:endParaRPr lang="en-BZ" sz="2400" b="0" u="sng" dirty="0"/>
          </a:p>
        </p:txBody>
      </p:sp>
    </p:spTree>
    <p:extLst>
      <p:ext uri="{BB962C8B-B14F-4D97-AF65-F5344CB8AC3E}">
        <p14:creationId xmlns:p14="http://schemas.microsoft.com/office/powerpoint/2010/main" val="343101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" marR="0" lvl="1" indent="0" defTabSz="914400" fontAlgn="auto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Optima"/>
              </a:rPr>
              <a:t>Submission of Belize’s revised NDCs</a:t>
            </a:r>
          </a:p>
          <a:p>
            <a:pPr marL="9144" marR="0" lvl="1" indent="0" defTabSz="914400" fontAlgn="auto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r>
              <a:rPr lang="en-US" sz="2000" dirty="0">
                <a:sym typeface="Optima"/>
              </a:rPr>
              <a:t>Belize at 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Optima"/>
              </a:rPr>
              <a:t>COP27</a:t>
            </a:r>
          </a:p>
          <a:p>
            <a:pPr marL="9144" marR="0" lvl="1" indent="0" defTabSz="914400" fontAlgn="auto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r>
              <a:rPr lang="en-US" sz="2000" dirty="0">
                <a:sym typeface="Optima"/>
              </a:rPr>
              <a:t>Debt swaps for climate and nature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Optima"/>
            </a:endParaRPr>
          </a:p>
          <a:p>
            <a:endParaRPr lang="en-BZ" sz="2400" b="0" u="sng" dirty="0"/>
          </a:p>
        </p:txBody>
      </p:sp>
    </p:spTree>
    <p:extLst>
      <p:ext uri="{BB962C8B-B14F-4D97-AF65-F5344CB8AC3E}">
        <p14:creationId xmlns:p14="http://schemas.microsoft.com/office/powerpoint/2010/main" val="5732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1260575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1151274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4891-B8E9-42CD-8ACC-3555BD5CA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97599-18BB-43CA-92A3-5EEBBD32D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6A58D-B489-4C2A-BE85-E0495A7C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F5076-A966-458C-BDF7-A915745B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B650F-FCB8-45B3-BBCF-6B13D53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40336640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198F-4CB6-4031-99DE-64A5875D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53FE7-CF2B-438E-8EA1-B0F1F459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81CD3-7BD0-4460-987F-7924DC2A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FA1A2-26A9-4C47-8C08-27E364AE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38736-5770-486A-A767-41DCEC6E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63429093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8E504-F417-4677-8A2B-2B2DE3CEA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D15DF-6386-437F-9712-47C8620C9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86B5D-687A-4CC8-A3D2-3270774A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22227-DD0C-4D62-8D64-03CEA7B0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9FDA7-6DEC-46AD-8F2E-29783152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9627269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6659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377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17931575_1991x1322.jpeg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85537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2536-1773-4AF5-A5C0-9ED74DE2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A1C33-E01A-40CD-BA47-ADC77CA0F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D7887-8831-49E7-A2A0-AC09CF35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5F71D-DA5B-4979-B491-75F8408C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4A24B-748E-4C62-AD41-46BD36F7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9990039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A26E-D880-4579-B1B3-41D5C25F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7A5D-05A0-4CF9-BCB6-44113F7CA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A0BA1-1B4C-4CFB-B808-9A9ABECA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02136-F081-4F96-9886-2087B4A3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24178-F818-4AA3-8F22-82E2B08A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8085910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D4352-4D78-4DB3-AD5B-43CD3545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D5F3F-A5C9-43CF-B70D-4915F3549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89FCD-344B-46EC-A028-AF71B5310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F1E34-AB70-4AE5-BF28-5271EE3F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B03DB-E999-4686-B469-65FFEA573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C127C-62A9-4741-ACAF-5E7C01BB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43447086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84E8-3DD9-4FBB-9505-7E11FCE2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9B223-C288-43E0-B25E-F9EDE68C2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1C67D-056B-4FB4-B651-BFFADD4A2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8C36F-D0B8-4523-8FEF-951FB8295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A3CA0-78AD-4E29-959E-C7B8226DA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A8789A-4EAF-418C-9E92-884218FD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62A38-C264-4C13-9D77-B8B0FEF5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883A8-90B4-4B42-9349-6B8FA6B1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63511598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93C5-AFE7-45A6-B662-1DB46B1F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55A8F8-A537-4F42-8E70-55DCD243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04FDDA-A722-4196-B5F0-564385F9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304A1-A5BD-462D-AC0C-937913F0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9314010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E98F0-B3CF-4A66-9B21-C8D335E7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DA1CE-E3D5-45A3-A03B-42B5C2EA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A9B4C-5929-4A5D-A940-CDC931DA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67118660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E09B-33AD-45AC-BAB8-80712F29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A7DC3-0CBA-4D53-AD6B-09E2C51B9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90FD6-8BA5-4313-8B50-C3687486F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ABB61-D584-4F78-8DFE-A517BF30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912B6-7EC5-483B-8145-62C2FA34B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B6515-A5A4-442F-B57C-A59C8747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2089465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E5C4-7151-4934-BD3D-326CA601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CC99AD-7802-4371-A4FB-296344143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B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16FAC-3412-4451-92A4-EFD964393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7A80D-218A-4E21-8085-5D55F09C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8A050-FB69-4ED6-88ED-351E6C15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FE436-FA22-4495-8B1C-66754BF1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2296893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E3EF6-2F14-4F98-913E-D760A910B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1CA7-AD38-4FFE-83BA-04C908BE5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310F4-5BE4-4068-A9BA-67A486267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C28F2-2B46-4554-BDC6-2ED79889A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35A48-8948-4237-BFBF-8E87E25E5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55273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ransition spd="med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4AB683EA-8A88-42BD-A9F4-3C21A5437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6" b="11245"/>
          <a:stretch/>
        </p:blipFill>
        <p:spPr>
          <a:xfrm>
            <a:off x="6098" y="10"/>
            <a:ext cx="24383998" cy="13715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15204"/>
            <a:ext cx="24383998" cy="632429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FB634-4D97-4B2A-8C61-425FDCF0C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9910" y="1503414"/>
            <a:ext cx="20116800" cy="71495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10400" b="1" dirty="0">
                <a:solidFill>
                  <a:srgbClr val="FFFFFF"/>
                </a:solidFill>
                <a:latin typeface="Optima" panose="020B7200000000000000" pitchFamily="34" charset="0"/>
              </a:rPr>
              <a:t>Belize: </a:t>
            </a:r>
            <a:br>
              <a:rPr lang="en-US" sz="10400" b="1" dirty="0">
                <a:solidFill>
                  <a:srgbClr val="FFFFFF"/>
                </a:solidFill>
                <a:latin typeface="Optima" panose="020B7200000000000000" pitchFamily="34" charset="0"/>
              </a:rPr>
            </a:br>
            <a:r>
              <a:rPr lang="en-US" sz="10400" b="1" dirty="0">
                <a:solidFill>
                  <a:srgbClr val="FFFFFF"/>
                </a:solidFill>
                <a:latin typeface="Optima" panose="020B7200000000000000" pitchFamily="34" charset="0"/>
              </a:rPr>
              <a:t>A Political and Economic Update</a:t>
            </a:r>
            <a:endParaRPr lang="en-US" sz="10400" dirty="0">
              <a:solidFill>
                <a:srgbClr val="FFFFFF"/>
              </a:solidFill>
              <a:latin typeface="Optima" panose="020B7200000000000000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DD8FE-E0B9-4DB4-9EB5-1788AB17D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2502" y="10545540"/>
            <a:ext cx="20116800" cy="25654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</a:pPr>
            <a:endParaRPr lang="en-US" sz="2400" dirty="0">
              <a:solidFill>
                <a:srgbClr val="FFFFFF"/>
              </a:solidFill>
            </a:endParaRPr>
          </a:p>
          <a:p>
            <a:pPr defTabSz="914400">
              <a:spcBef>
                <a:spcPts val="1000"/>
              </a:spcBef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556CF-9D4F-4002-8385-835F5D4391AD}"/>
              </a:ext>
            </a:extLst>
          </p:cNvPr>
          <p:cNvSpPr txBox="1"/>
          <p:nvPr/>
        </p:nvSpPr>
        <p:spPr>
          <a:xfrm>
            <a:off x="6800850" y="1039708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endParaRPr lang="en-US" sz="3200" b="1" dirty="0">
              <a:latin typeface="Optima" panose="020B7200000000000000" pitchFamily="34" charset="0"/>
            </a:endParaRPr>
          </a:p>
          <a:p>
            <a:pPr algn="ctr" defTabSz="914400"/>
            <a:r>
              <a:rPr lang="en-US" sz="3200" b="1" dirty="0">
                <a:latin typeface="Optima" panose="020B7200000000000000" pitchFamily="34" charset="0"/>
              </a:rPr>
              <a:t>Jordan Craig</a:t>
            </a:r>
          </a:p>
          <a:p>
            <a:pPr algn="ctr" defTabSz="914400"/>
            <a:r>
              <a:rPr lang="en-US" sz="2800" dirty="0">
                <a:latin typeface="Optima" panose="020B7200000000000000" pitchFamily="34" charset="0"/>
              </a:rPr>
              <a:t>First Secretary</a:t>
            </a:r>
          </a:p>
          <a:p>
            <a:pPr algn="ctr" defTabSz="914400"/>
            <a:r>
              <a:rPr lang="en-US" sz="2800" dirty="0">
                <a:latin typeface="Optima" panose="020B7200000000000000" pitchFamily="34" charset="0"/>
              </a:rPr>
              <a:t>Belize High Commission in London</a:t>
            </a:r>
          </a:p>
          <a:p>
            <a:pPr algn="ctr" defTabSz="914400"/>
            <a:endParaRPr lang="en-US" sz="2800" dirty="0">
              <a:latin typeface="Optima" panose="020B7200000000000000" pitchFamily="34" charset="0"/>
            </a:endParaRPr>
          </a:p>
          <a:p>
            <a:pPr algn="ctr" defTabSz="914400"/>
            <a:r>
              <a:rPr lang="en-US" sz="2800" dirty="0">
                <a:latin typeface="Optima" panose="020B7200000000000000" pitchFamily="34" charset="0"/>
              </a:rPr>
              <a:t>2 December 2022</a:t>
            </a:r>
          </a:p>
        </p:txBody>
      </p:sp>
    </p:spTree>
    <p:extLst>
      <p:ext uri="{BB962C8B-B14F-4D97-AF65-F5344CB8AC3E}">
        <p14:creationId xmlns:p14="http://schemas.microsoft.com/office/powerpoint/2010/main" val="151295390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6C5B-7F9B-4243-BC55-2CF6ED91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0" y="1357560"/>
            <a:ext cx="9411838" cy="15429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8800" b="1" spc="-120" dirty="0">
                <a:solidFill>
                  <a:srgbClr val="0D407E"/>
                </a:solidFill>
                <a:latin typeface="Optima" panose="020B7200000000000000" pitchFamily="2" charset="0"/>
              </a:rPr>
              <a:t>Belize at the ICJ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1E500-73B9-47D2-803B-78411F188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03106" y="4105417"/>
            <a:ext cx="11697838" cy="8331550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fontAlgn="auto">
              <a:lnSpc>
                <a:spcPct val="85000"/>
              </a:lnSpc>
              <a:spcBef>
                <a:spcPts val="2600"/>
              </a:spcBef>
              <a:spcAft>
                <a:spcPts val="0"/>
              </a:spcAft>
              <a:buClrTx/>
              <a:buSzTx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r>
              <a:rPr kumimoji="0" lang="en-US" sz="4800" b="1" i="1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Optima"/>
              </a:rPr>
              <a:t>Guatemala</a:t>
            </a:r>
            <a:r>
              <a:rPr kumimoji="0" lang="en-US" sz="4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Optima"/>
              </a:rPr>
              <a:t> </a:t>
            </a:r>
          </a:p>
          <a:p>
            <a:pPr marR="0" lvl="0" defTabSz="914400" fontAlgn="auto">
              <a:lnSpc>
                <a:spcPct val="85000"/>
              </a:lnSpc>
              <a:spcBef>
                <a:spcPts val="2600"/>
              </a:spcBef>
              <a:spcAft>
                <a:spcPts val="0"/>
              </a:spcAft>
              <a:buClrTx/>
              <a:buSzTx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r>
              <a:rPr lang="en-US" sz="4800" dirty="0">
                <a:sym typeface="Optima"/>
              </a:rPr>
              <a:t>Belize submitted its counter-memorial to the ICJ on 3 June 2022. Guatemala is due to submit its reply in December 2022. </a:t>
            </a:r>
            <a:endParaRPr kumimoji="0" lang="en-US" sz="48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Optima"/>
            </a:endParaRPr>
          </a:p>
          <a:p>
            <a:pPr marR="0" lvl="0" defTabSz="914400" fontAlgn="auto">
              <a:lnSpc>
                <a:spcPct val="85000"/>
              </a:lnSpc>
              <a:spcBef>
                <a:spcPts val="2600"/>
              </a:spcBef>
              <a:spcAft>
                <a:spcPts val="0"/>
              </a:spcAft>
              <a:buClrTx/>
              <a:buSzTx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endParaRPr lang="en-US" sz="4800" dirty="0">
              <a:sym typeface="Optima"/>
            </a:endParaRPr>
          </a:p>
          <a:p>
            <a:pPr marR="0" lvl="0" defTabSz="914400" fontAlgn="auto">
              <a:lnSpc>
                <a:spcPct val="85000"/>
              </a:lnSpc>
              <a:spcBef>
                <a:spcPts val="2600"/>
              </a:spcBef>
              <a:spcAft>
                <a:spcPts val="0"/>
              </a:spcAft>
              <a:buClrTx/>
              <a:buSzTx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r>
              <a:rPr kumimoji="0" lang="en-US" sz="4800" b="1" i="1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Optima"/>
              </a:rPr>
              <a:t>Honduras</a:t>
            </a:r>
          </a:p>
          <a:p>
            <a:pPr marR="0" lvl="0" defTabSz="914400" fontAlgn="auto">
              <a:lnSpc>
                <a:spcPct val="85000"/>
              </a:lnSpc>
              <a:spcBef>
                <a:spcPts val="2600"/>
              </a:spcBef>
              <a:spcAft>
                <a:spcPts val="0"/>
              </a:spcAft>
              <a:buClrTx/>
              <a:buSzTx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r>
              <a:rPr lang="en-US" sz="4800" dirty="0">
                <a:sym typeface="Optima"/>
              </a:rPr>
              <a:t>On 16 November 2022, Belize sought a final and binding resolution to the dispute concerning sovereignty over the Sapodilla Cayes</a:t>
            </a:r>
            <a:endParaRPr kumimoji="0" lang="en-US" sz="48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Optima"/>
            </a:endParaRPr>
          </a:p>
          <a:p>
            <a:pPr marL="685800" indent="-685800" defTabSz="914400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 descr="A large building with a clock tower&#10;&#10;Description automatically generated">
            <a:extLst>
              <a:ext uri="{FF2B5EF4-FFF2-40B4-BE49-F238E27FC236}">
                <a16:creationId xmlns:a16="http://schemas.microsoft.com/office/drawing/2014/main" id="{9AF5706C-5F80-C5FA-22BE-BABABBA82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6" y="1357560"/>
            <a:ext cx="7599925" cy="4521956"/>
          </a:xfrm>
          <a:prstGeom prst="rect">
            <a:avLst/>
          </a:prstGeom>
        </p:spPr>
      </p:pic>
      <p:pic>
        <p:nvPicPr>
          <p:cNvPr id="2050" name="Picture 2" descr="Home | International Court of Justice">
            <a:extLst>
              <a:ext uri="{FF2B5EF4-FFF2-40B4-BE49-F238E27FC236}">
                <a16:creationId xmlns:a16="http://schemas.microsoft.com/office/drawing/2014/main" id="{FCE288FB-B60E-D6C3-9386-399963372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7" y="6572250"/>
            <a:ext cx="7599925" cy="495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094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3C842F-D811-49A7-BF69-DA0D4536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851" y="3965849"/>
            <a:ext cx="12526298" cy="360698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ptima" panose="020B7200000000000000" pitchFamily="2" charset="0"/>
              </a:rPr>
              <a:t>Thank You</a:t>
            </a:r>
            <a:endParaRPr lang="en-BZ" b="1" dirty="0">
              <a:latin typeface="Optima" panose="020B72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305651-0326-4A1B-B240-B4398282C4A2}"/>
              </a:ext>
            </a:extLst>
          </p:cNvPr>
          <p:cNvSpPr txBox="1"/>
          <p:nvPr/>
        </p:nvSpPr>
        <p:spPr>
          <a:xfrm>
            <a:off x="3575649" y="7953545"/>
            <a:ext cx="17019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  <a:latin typeface="Optima" panose="020B7200000000000000" pitchFamily="2" charset="0"/>
              </a:rPr>
              <a:t>Belize High Commission in London</a:t>
            </a:r>
            <a:endParaRPr lang="en-BZ" sz="4800" dirty="0">
              <a:solidFill>
                <a:schemeClr val="bg1">
                  <a:lumMod val="75000"/>
                </a:schemeClr>
              </a:solidFill>
              <a:latin typeface="Optima" panose="020B72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21A67D-C490-42A8-8D3B-DAB7ADD3514E}"/>
              </a:ext>
            </a:extLst>
          </p:cNvPr>
          <p:cNvCxnSpPr>
            <a:cxnSpLocks/>
          </p:cNvCxnSpPr>
          <p:nvPr/>
        </p:nvCxnSpPr>
        <p:spPr>
          <a:xfrm>
            <a:off x="5928851" y="7572835"/>
            <a:ext cx="1186384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6878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ECONOMIC SITUATION"/>
          <p:cNvSpPr txBox="1">
            <a:spLocks noGrp="1"/>
          </p:cNvSpPr>
          <p:nvPr>
            <p:ph type="title"/>
          </p:nvPr>
        </p:nvSpPr>
        <p:spPr>
          <a:xfrm>
            <a:off x="9648902" y="0"/>
            <a:ext cx="13125452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8800" b="1" spc="-120" dirty="0">
                <a:solidFill>
                  <a:srgbClr val="0D407E"/>
                </a:solidFill>
                <a:latin typeface="Optima" panose="020B7200000000000000" pitchFamily="2" charset="0"/>
              </a:rPr>
              <a:t>Economic Situation</a:t>
            </a:r>
          </a:p>
        </p:txBody>
      </p:sp>
      <p:pic>
        <p:nvPicPr>
          <p:cNvPr id="14" name="Picture 13" descr="A picture containing text, sky, outdoor, person&#10;&#10;Description automatically generated">
            <a:extLst>
              <a:ext uri="{FF2B5EF4-FFF2-40B4-BE49-F238E27FC236}">
                <a16:creationId xmlns:a16="http://schemas.microsoft.com/office/drawing/2014/main" id="{93BA8333-0A4D-41F6-85C8-F181C0DCBD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3" r="-2" b="347"/>
          <a:stretch/>
        </p:blipFill>
        <p:spPr>
          <a:xfrm>
            <a:off x="-20574" y="10"/>
            <a:ext cx="8468540" cy="4352534"/>
          </a:xfrm>
          <a:prstGeom prst="rect">
            <a:avLst/>
          </a:prstGeom>
        </p:spPr>
      </p:pic>
      <p:pic>
        <p:nvPicPr>
          <p:cNvPr id="10" name="Picture 9" descr="Farm equipment in a field&#10;&#10;Description automatically generated with low confidence">
            <a:extLst>
              <a:ext uri="{FF2B5EF4-FFF2-40B4-BE49-F238E27FC236}">
                <a16:creationId xmlns:a16="http://schemas.microsoft.com/office/drawing/2014/main" id="{EC4BB166-69DC-4D54-8915-1034FD9B05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1" r="-2" b="13339"/>
          <a:stretch/>
        </p:blipFill>
        <p:spPr>
          <a:xfrm>
            <a:off x="-20576" y="9363456"/>
            <a:ext cx="8468540" cy="4352544"/>
          </a:xfrm>
          <a:prstGeom prst="rect">
            <a:avLst/>
          </a:prstGeom>
        </p:spPr>
      </p:pic>
      <p:graphicFrame>
        <p:nvGraphicFramePr>
          <p:cNvPr id="161" name="Belize registered  sharp GDP decline of 14.1% in 2020…">
            <a:extLst>
              <a:ext uri="{FF2B5EF4-FFF2-40B4-BE49-F238E27FC236}">
                <a16:creationId xmlns:a16="http://schemas.microsoft.com/office/drawing/2014/main" id="{C7FADAB1-820F-49D5-9485-C5991B2D7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323836"/>
              </p:ext>
            </p:extLst>
          </p:nvPr>
        </p:nvGraphicFramePr>
        <p:xfrm>
          <a:off x="9143887" y="2039198"/>
          <a:ext cx="14541882" cy="1049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220" name="Picture 4" descr="Belize leans on coral reefs to drive bargain with bondholders | Financial  Times">
            <a:extLst>
              <a:ext uri="{FF2B5EF4-FFF2-40B4-BE49-F238E27FC236}">
                <a16:creationId xmlns:a16="http://schemas.microsoft.com/office/drawing/2014/main" id="{D18775CA-CB96-4067-20BC-62F388E60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0842"/>
            <a:ext cx="8447964" cy="4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81C4E3-66B1-E3EE-FAE5-FDED827275A4}"/>
              </a:ext>
            </a:extLst>
          </p:cNvPr>
          <p:cNvSpPr/>
          <p:nvPr/>
        </p:nvSpPr>
        <p:spPr>
          <a:xfrm>
            <a:off x="11252200" y="841789"/>
            <a:ext cx="12496800" cy="12442411"/>
          </a:xfrm>
          <a:prstGeom prst="rect">
            <a:avLst/>
          </a:prstGeom>
          <a:solidFill>
            <a:srgbClr val="0D4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6BD0AC-4EC1-F3DF-9BFE-C13C0A829D5F}"/>
              </a:ext>
            </a:extLst>
          </p:cNvPr>
          <p:cNvSpPr/>
          <p:nvPr/>
        </p:nvSpPr>
        <p:spPr>
          <a:xfrm>
            <a:off x="12192000" y="4060477"/>
            <a:ext cx="11099800" cy="8525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POLITICAL DEVELOPMENTS"/>
          <p:cNvSpPr txBox="1">
            <a:spLocks noGrp="1"/>
          </p:cNvSpPr>
          <p:nvPr>
            <p:ph type="title"/>
          </p:nvPr>
        </p:nvSpPr>
        <p:spPr>
          <a:xfrm>
            <a:off x="11587137" y="841789"/>
            <a:ext cx="11451975" cy="32186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ctr" defTabSz="914400"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en-US" sz="8800" b="1" spc="-120" dirty="0">
                <a:solidFill>
                  <a:schemeClr val="bg1"/>
                </a:solidFill>
                <a:latin typeface="Optima" panose="02000503060000020004" pitchFamily="2" charset="0"/>
              </a:rPr>
              <a:t>Political Developments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D68BD-A014-49E1-8738-C5F9C09E27D1}"/>
              </a:ext>
            </a:extLst>
          </p:cNvPr>
          <p:cNvSpPr txBox="1"/>
          <p:nvPr/>
        </p:nvSpPr>
        <p:spPr>
          <a:xfrm>
            <a:off x="12801600" y="4484356"/>
            <a:ext cx="10237512" cy="81015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</a:pPr>
            <a:r>
              <a:rPr lang="en-US" sz="4000" b="1" dirty="0">
                <a:latin typeface="Optima" panose="02000503060000020004" pitchFamily="2" charset="0"/>
              </a:rPr>
              <a:t>People’s Constitution Commission</a:t>
            </a: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Tx/>
              <a:buChar char="-"/>
            </a:pPr>
            <a:r>
              <a:rPr lang="en-US" sz="4000" dirty="0">
                <a:latin typeface="Optima" panose="02000503060000020004" pitchFamily="2" charset="0"/>
              </a:rPr>
              <a:t>Mandated to review the Belize Constitution &amp; submit a findings report to the Prime Minister. Membership; functions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4000" dirty="0">
              <a:latin typeface="Optima" panose="02000503060000020004" pitchFamily="2" charset="0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r>
              <a:rPr lang="en-US" sz="4000" b="1" dirty="0">
                <a:latin typeface="Optima" panose="02000503060000020004" pitchFamily="2" charset="0"/>
              </a:rPr>
              <a:t>Free, Prior and Informed Consent Protocol</a:t>
            </a: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Tx/>
              <a:buChar char="-"/>
            </a:pPr>
            <a:r>
              <a:rPr lang="en-US" sz="4000" dirty="0">
                <a:latin typeface="Optima" panose="02000503060000020004" pitchFamily="2" charset="0"/>
              </a:rPr>
              <a:t>Filed with CCJ on 25 January 2022</a:t>
            </a: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Tx/>
              <a:buChar char="-"/>
            </a:pPr>
            <a:r>
              <a:rPr lang="en-US" sz="4000" dirty="0">
                <a:latin typeface="Optima" panose="02000503060000020004" pitchFamily="2" charset="0"/>
              </a:rPr>
              <a:t>Being implemented; agreements signed</a:t>
            </a: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Tx/>
              <a:buChar char="-"/>
            </a:pPr>
            <a:endParaRPr lang="en-US" sz="4000" dirty="0">
              <a:latin typeface="Optima" panose="02000503060000020004" pitchFamily="2" charset="0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r>
              <a:rPr lang="en-US" sz="4000" b="1" dirty="0">
                <a:latin typeface="Optima" panose="02000503060000020004" pitchFamily="2" charset="0"/>
              </a:rPr>
              <a:t>Minimum wage increase</a:t>
            </a: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Tx/>
              <a:buChar char="-"/>
            </a:pPr>
            <a:r>
              <a:rPr lang="en-US" sz="4000" dirty="0">
                <a:latin typeface="Optima" panose="02000503060000020004" pitchFamily="2" charset="0"/>
              </a:rPr>
              <a:t>$5-dollar minimum wage increase will come in effect on 1 January 2023</a:t>
            </a: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Tx/>
              <a:buChar char="-"/>
            </a:pPr>
            <a:endParaRPr lang="en-US" sz="4000" dirty="0">
              <a:latin typeface="Optima" panose="02000503060000020004" pitchFamily="2" charset="0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r>
              <a:rPr lang="en-US" sz="4000" b="1" dirty="0">
                <a:latin typeface="Optima" panose="02000503060000020004" pitchFamily="2" charset="0"/>
              </a:rPr>
              <a:t>Posthumous pardon of Norma Parham</a:t>
            </a: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Tx/>
              <a:buChar char="-"/>
            </a:pPr>
            <a:endParaRPr lang="en-US" sz="4000" dirty="0">
              <a:latin typeface="Optima" panose="02000503060000020004" pitchFamily="2" charset="0"/>
            </a:endParaRP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Helvetica" pitchFamily="2" charset="0"/>
            </a:endParaRP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Helvetica" pitchFamily="2" charset="0"/>
            </a:endParaRP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Helvetica" pitchFamily="2" charset="0"/>
            </a:endParaRP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0303721-C41D-D8C0-BDA9-D95315E41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2" y="672354"/>
            <a:ext cx="9955271" cy="5667124"/>
          </a:xfrm>
          <a:prstGeom prst="rect">
            <a:avLst/>
          </a:prstGeom>
        </p:spPr>
      </p:pic>
      <p:pic>
        <p:nvPicPr>
          <p:cNvPr id="3074" name="Picture 2" descr="May be an image of 11 people and people standing">
            <a:extLst>
              <a:ext uri="{FF2B5EF4-FFF2-40B4-BE49-F238E27FC236}">
                <a16:creationId xmlns:a16="http://schemas.microsoft.com/office/drawing/2014/main" id="{EC70BDA4-D735-7917-8328-AEDAFEA9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22" y="6408335"/>
            <a:ext cx="9955271" cy="663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0" name="Rectangle 2073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26C5B-7F9B-4243-BC55-2CF6ED91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398" y="1097119"/>
            <a:ext cx="7972310" cy="16194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8000" b="1" kern="1200" spc="-120" dirty="0">
                <a:solidFill>
                  <a:srgbClr val="0D407E"/>
                </a:solidFill>
                <a:latin typeface="Optima" panose="02000503060000020004" pitchFamily="2" charset="0"/>
              </a:rPr>
              <a:t>Natural Disasters</a:t>
            </a:r>
          </a:p>
        </p:txBody>
      </p:sp>
      <p:pic>
        <p:nvPicPr>
          <p:cNvPr id="2060" name="Picture 12" descr="May be an image of 3 people and outdoors">
            <a:extLst>
              <a:ext uri="{FF2B5EF4-FFF2-40B4-BE49-F238E27FC236}">
                <a16:creationId xmlns:a16="http://schemas.microsoft.com/office/drawing/2014/main" id="{A60717A0-BB0F-1B22-62E6-CDA37AC2B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4" r="1" b="15747"/>
          <a:stretch/>
        </p:blipFill>
        <p:spPr bwMode="auto">
          <a:xfrm>
            <a:off x="11889855" y="1397323"/>
            <a:ext cx="11927108" cy="45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1E500-73B9-47D2-803B-78411F188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0398" y="3341701"/>
            <a:ext cx="10128518" cy="886583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defTabSz="914400" fontAlgn="auto">
              <a:spcBef>
                <a:spcPts val="2600"/>
              </a:spcBef>
              <a:spcAft>
                <a:spcPts val="0"/>
              </a:spcAft>
              <a:buClrTx/>
              <a:buSzTx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  <a:sym typeface="Optima"/>
              </a:rPr>
              <a:t>Hurricane Lisa</a:t>
            </a:r>
          </a:p>
          <a:p>
            <a:pPr marR="0" lvl="0" defTabSz="914400" fontAlgn="auto">
              <a:spcBef>
                <a:spcPts val="2600"/>
              </a:spcBef>
              <a:spcAft>
                <a:spcPts val="0"/>
              </a:spcAft>
              <a:buClrTx/>
              <a:buSzTx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r>
              <a:rPr kumimoji="0" lang="en-US" sz="4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  <a:sym typeface="Optima"/>
              </a:rPr>
              <a:t>Landfall south of Belize City as a Category 1 hurricane on 2 November </a:t>
            </a:r>
          </a:p>
          <a:p>
            <a:pPr marR="0" lvl="0" defTabSz="914400" fontAlgn="auto">
              <a:spcBef>
                <a:spcPts val="2600"/>
              </a:spcBef>
              <a:spcAft>
                <a:spcPts val="0"/>
              </a:spcAft>
              <a:buClrTx/>
              <a:buSzTx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r>
              <a:rPr lang="en-US" sz="4000" dirty="0">
                <a:latin typeface="Optima" panose="02000503060000020004" pitchFamily="2" charset="0"/>
                <a:sym typeface="Optima"/>
              </a:rPr>
              <a:t>Affected 39% of the population</a:t>
            </a:r>
            <a:endParaRPr kumimoji="0" lang="en-US" sz="4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Optima" panose="02000503060000020004" pitchFamily="2" charset="0"/>
              <a:sym typeface="Optima"/>
            </a:endParaRPr>
          </a:p>
          <a:p>
            <a:pPr marR="0" lvl="0" defTabSz="914400" fontAlgn="auto">
              <a:spcBef>
                <a:spcPts val="2600"/>
              </a:spcBef>
              <a:spcAft>
                <a:spcPts val="0"/>
              </a:spcAft>
              <a:buClrTx/>
              <a:buSzTx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r>
              <a:rPr lang="en-US" sz="4000" dirty="0">
                <a:latin typeface="Optima" panose="02000503060000020004" pitchFamily="2" charset="0"/>
                <a:sym typeface="Optima"/>
              </a:rPr>
              <a:t>Total loss and damage – BZ$75,711,229.51</a:t>
            </a:r>
            <a:endParaRPr kumimoji="0" lang="en-US" sz="4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Optima" panose="02000503060000020004" pitchFamily="2" charset="0"/>
              <a:sym typeface="Optima"/>
            </a:endParaRPr>
          </a:p>
          <a:p>
            <a:pPr marR="0" lvl="0" defTabSz="914400" fontAlgn="auto">
              <a:spcBef>
                <a:spcPts val="2600"/>
              </a:spcBef>
              <a:spcAft>
                <a:spcPts val="0"/>
              </a:spcAft>
              <a:buClrTx/>
              <a:buSzTx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r>
              <a:rPr kumimoji="0" lang="en-US" sz="4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  <a:sym typeface="Optima"/>
              </a:rPr>
              <a:t>International assistance secured but recovery is a long way off</a:t>
            </a:r>
          </a:p>
          <a:p>
            <a:pPr marR="0" lvl="0" defTabSz="914400" fontAlgn="auto">
              <a:spcBef>
                <a:spcPts val="2600"/>
              </a:spcBef>
              <a:spcAft>
                <a:spcPts val="0"/>
              </a:spcAft>
              <a:buClrTx/>
              <a:buSzTx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endParaRPr lang="en-US" sz="4000" dirty="0">
              <a:latin typeface="Optima" panose="02000503060000020004" pitchFamily="2" charset="0"/>
              <a:sym typeface="Optima"/>
            </a:endParaRPr>
          </a:p>
          <a:p>
            <a:pPr marR="0" lvl="0" defTabSz="914400" fontAlgn="auto">
              <a:spcBef>
                <a:spcPts val="2600"/>
              </a:spcBef>
              <a:spcAft>
                <a:spcPts val="0"/>
              </a:spcAft>
              <a:buClrTx/>
              <a:buSzTx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  <a:sym typeface="Optima"/>
              </a:rPr>
              <a:t>Hurricane Julia</a:t>
            </a:r>
          </a:p>
          <a:p>
            <a:pPr marR="0" lvl="0" defTabSz="914400" fontAlgn="auto">
              <a:spcBef>
                <a:spcPts val="2600"/>
              </a:spcBef>
              <a:spcAft>
                <a:spcPts val="0"/>
              </a:spcAft>
              <a:buClrTx/>
              <a:buSzTx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r>
              <a:rPr lang="en-US" sz="4000" dirty="0">
                <a:latin typeface="Optima" panose="02000503060000020004" pitchFamily="2" charset="0"/>
                <a:sym typeface="Optima"/>
              </a:rPr>
              <a:t>Landfall in Nicaragua on 8 October</a:t>
            </a:r>
          </a:p>
          <a:p>
            <a:pPr marR="0" lvl="0" defTabSz="914400" fontAlgn="auto">
              <a:spcBef>
                <a:spcPts val="2600"/>
              </a:spcBef>
              <a:spcAft>
                <a:spcPts val="0"/>
              </a:spcAft>
              <a:buClrTx/>
              <a:buSzTx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r>
              <a:rPr lang="en-US" sz="4000" dirty="0">
                <a:latin typeface="Optima" panose="02000503060000020004" pitchFamily="2" charset="0"/>
                <a:sym typeface="Optima"/>
              </a:rPr>
              <a:t>Major flooding across southern and western Belize</a:t>
            </a:r>
          </a:p>
          <a:p>
            <a:pPr marR="0" lvl="0" defTabSz="914400" fontAlgn="auto">
              <a:spcBef>
                <a:spcPts val="2600"/>
              </a:spcBef>
              <a:spcAft>
                <a:spcPts val="0"/>
              </a:spcAft>
              <a:buClrTx/>
              <a:buSzTx/>
              <a:tabLst/>
              <a:defRPr>
                <a:latin typeface="Optima"/>
                <a:ea typeface="Optima"/>
                <a:cs typeface="Optima"/>
                <a:sym typeface="Optima"/>
              </a:defRPr>
            </a:pPr>
            <a:endParaRPr kumimoji="0" lang="en-US" sz="40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Optima" panose="02000503060000020004" pitchFamily="2" charset="0"/>
              <a:sym typeface="Optima"/>
            </a:endParaRPr>
          </a:p>
        </p:txBody>
      </p:sp>
      <p:pic>
        <p:nvPicPr>
          <p:cNvPr id="2058" name="Picture 10" descr="May be an image of outdoors">
            <a:extLst>
              <a:ext uri="{FF2B5EF4-FFF2-40B4-BE49-F238E27FC236}">
                <a16:creationId xmlns:a16="http://schemas.microsoft.com/office/drawing/2014/main" id="{DFE6BF10-1BD1-0075-2039-08198D213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 r="1" b="9808"/>
          <a:stretch/>
        </p:blipFill>
        <p:spPr bwMode="auto">
          <a:xfrm>
            <a:off x="11807176" y="6292090"/>
            <a:ext cx="12009787" cy="591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5324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POLITICAL DEVELOPMENTS"/>
          <p:cNvSpPr txBox="1">
            <a:spLocks noGrp="1"/>
          </p:cNvSpPr>
          <p:nvPr>
            <p:ph type="title"/>
          </p:nvPr>
        </p:nvSpPr>
        <p:spPr>
          <a:xfrm>
            <a:off x="654699" y="290519"/>
            <a:ext cx="11892901" cy="2271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4400"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en-US" sz="6600" b="1" kern="1200" spc="-120" dirty="0">
                <a:solidFill>
                  <a:srgbClr val="0D407E"/>
                </a:solidFill>
                <a:latin typeface="Optima" panose="02000503060000020004" pitchFamily="2" charset="0"/>
              </a:rPr>
              <a:t>National Development Priorities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D68BD-A014-49E1-8738-C5F9C09E27D1}"/>
              </a:ext>
            </a:extLst>
          </p:cNvPr>
          <p:cNvSpPr txBox="1"/>
          <p:nvPr/>
        </p:nvSpPr>
        <p:spPr>
          <a:xfrm>
            <a:off x="1275700" y="2640220"/>
            <a:ext cx="10272832" cy="107852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Optima" panose="02000503060000020004" pitchFamily="2" charset="0"/>
              </a:rPr>
              <a:t>Immigration &amp; Nationality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tima" panose="02000503060000020004" pitchFamily="2" charset="0"/>
              </a:rPr>
              <a:t>New Passport System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tima" panose="02000503060000020004" pitchFamily="2" charset="0"/>
              </a:rPr>
              <a:t>Amnesty Program 2022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dirty="0">
              <a:latin typeface="Optima" panose="02000503060000020004" pitchFamily="2" charset="0"/>
            </a:endParaRP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Optima" panose="02000503060000020004" pitchFamily="2" charset="0"/>
              </a:rPr>
              <a:t>E-Governance National Agenda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tima" panose="02000503060000020004" pitchFamily="2" charset="0"/>
              </a:rPr>
              <a:t>Adoption of public sector transformation projects and technologies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tima" panose="02000503060000020004" pitchFamily="2" charset="0"/>
              </a:rPr>
              <a:t>Six e-governance related legislations enacted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US" sz="3600" b="1" dirty="0">
              <a:latin typeface="Optima" panose="02000503060000020004" pitchFamily="2" charset="0"/>
            </a:endParaRP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Optima" panose="02000503060000020004" pitchFamily="2" charset="0"/>
              </a:rPr>
              <a:t>Health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tima" panose="02000503060000020004" pitchFamily="2" charset="0"/>
              </a:rPr>
              <a:t>Covid-19 vaccination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tima" panose="02000503060000020004" pitchFamily="2" charset="0"/>
              </a:rPr>
              <a:t>HPV vaccines in </a:t>
            </a:r>
            <a:r>
              <a:rPr lang="en-US" sz="3200" dirty="0">
                <a:latin typeface="Optima" panose="02000503060000020004" pitchFamily="2" charset="0"/>
              </a:rPr>
              <a:t>schools</a:t>
            </a:r>
            <a:endParaRPr lang="en-US" sz="3600" dirty="0">
              <a:latin typeface="Optima" panose="02000503060000020004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dirty="0">
              <a:latin typeface="Optima" panose="02000503060000020004" pitchFamily="2" charset="0"/>
            </a:endParaRP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Optima" panose="02000503060000020004" pitchFamily="2" charset="0"/>
              </a:rPr>
              <a:t>Education 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tima" panose="02000503060000020004" pitchFamily="2" charset="0"/>
              </a:rPr>
              <a:t>Return to in-person classes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tima" panose="02000503060000020004" pitchFamily="2" charset="0"/>
              </a:rPr>
              <a:t>New school buildings built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dirty="0">
              <a:latin typeface="Optima" panose="02000503060000020004" pitchFamily="2" charset="0"/>
            </a:endParaRP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Optima" panose="02000503060000020004" pitchFamily="2" charset="0"/>
              </a:rPr>
              <a:t>Public Infrastructure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Optima" panose="02000503060000020004" pitchFamily="2" charset="0"/>
              </a:rPr>
              <a:t>     Haulover Bridge replacement project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en-US" sz="2800" dirty="0"/>
          </a:p>
        </p:txBody>
      </p:sp>
      <p:pic>
        <p:nvPicPr>
          <p:cNvPr id="3076" name="Picture 4" descr="Image">
            <a:extLst>
              <a:ext uri="{FF2B5EF4-FFF2-40B4-BE49-F238E27FC236}">
                <a16:creationId xmlns:a16="http://schemas.microsoft.com/office/drawing/2014/main" id="{FAB3A857-D6FC-70D2-C809-BD671FEB4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0" r="-1" b="30197"/>
          <a:stretch/>
        </p:blipFill>
        <p:spPr bwMode="auto">
          <a:xfrm>
            <a:off x="12824232" y="1102"/>
            <a:ext cx="11559768" cy="45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aulover Bridge: Modern Upgrade for a Historic Crossing | Channel5Belize.com">
            <a:extLst>
              <a:ext uri="{FF2B5EF4-FFF2-40B4-BE49-F238E27FC236}">
                <a16:creationId xmlns:a16="http://schemas.microsoft.com/office/drawing/2014/main" id="{7A825FF7-4DAF-CBF6-A4F5-276482939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1" r="-1" b="26671"/>
          <a:stretch/>
        </p:blipFill>
        <p:spPr bwMode="auto">
          <a:xfrm>
            <a:off x="12824232" y="9140368"/>
            <a:ext cx="11559768" cy="45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y be an image of outdoors and text that says 'BELIZE AMNESTY REGISTRATION CENTER +501-610-3674'">
            <a:extLst>
              <a:ext uri="{FF2B5EF4-FFF2-40B4-BE49-F238E27FC236}">
                <a16:creationId xmlns:a16="http://schemas.microsoft.com/office/drawing/2014/main" id="{915F2A45-4299-70C5-AEFD-7242D6C74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8" r="-1" b="14052"/>
          <a:stretch/>
        </p:blipFill>
        <p:spPr bwMode="auto">
          <a:xfrm>
            <a:off x="12824232" y="4576012"/>
            <a:ext cx="11559768" cy="45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4E1CCBAB-B73B-43B3-B640-671A62937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246272" y="1426256"/>
            <a:ext cx="2137735" cy="4253249"/>
            <a:chOff x="10918968" y="713127"/>
            <a:chExt cx="1273032" cy="2532832"/>
          </a:xfrm>
        </p:grpSpPr>
        <p:sp>
          <p:nvSpPr>
            <p:cNvPr id="4108" name="Rectangle 4107">
              <a:extLst>
                <a:ext uri="{FF2B5EF4-FFF2-40B4-BE49-F238E27FC236}">
                  <a16:creationId xmlns:a16="http://schemas.microsoft.com/office/drawing/2014/main" id="{3B1CF92E-2B5D-487A-A899-BB649820A3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9" name="Isosceles Triangle 4108">
              <a:extLst>
                <a:ext uri="{FF2B5EF4-FFF2-40B4-BE49-F238E27FC236}">
                  <a16:creationId xmlns:a16="http://schemas.microsoft.com/office/drawing/2014/main" id="{E7354EA5-24E3-4F7E-933A-53A274ADAA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11" name="Isosceles Triangle 411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03520" y="10206514"/>
            <a:ext cx="4035160" cy="202812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55832" y="11457416"/>
            <a:ext cx="971156" cy="97115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OLITICAL DEVELOPMENTS"/>
          <p:cNvSpPr txBox="1">
            <a:spLocks noGrp="1"/>
          </p:cNvSpPr>
          <p:nvPr>
            <p:ph type="title"/>
          </p:nvPr>
        </p:nvSpPr>
        <p:spPr>
          <a:xfrm>
            <a:off x="11792742" y="24555"/>
            <a:ext cx="12591258" cy="32186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ctr" defTabSz="914400"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en-US" sz="8800" b="1" spc="-120" dirty="0">
                <a:solidFill>
                  <a:srgbClr val="0D407E"/>
                </a:solidFill>
                <a:latin typeface="Optima" panose="020B7200000000000000" pitchFamily="2" charset="0"/>
              </a:rPr>
              <a:t>Foreign Policy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D68BD-A014-49E1-8738-C5F9C09E27D1}"/>
              </a:ext>
            </a:extLst>
          </p:cNvPr>
          <p:cNvSpPr txBox="1"/>
          <p:nvPr/>
        </p:nvSpPr>
        <p:spPr>
          <a:xfrm>
            <a:off x="14277434" y="3505200"/>
            <a:ext cx="9809524" cy="84941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</a:pPr>
            <a:r>
              <a:rPr lang="en-US" sz="4400" b="1" dirty="0">
                <a:latin typeface="Optima" panose="020B7200000000000000" pitchFamily="34" charset="0"/>
              </a:rPr>
              <a:t>Strong hemispheric relations with a global outlook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4400" dirty="0">
              <a:latin typeface="Optima" panose="020B7200000000000000" pitchFamily="34" charset="0"/>
            </a:endParaRP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Tx/>
              <a:buChar char="-"/>
            </a:pPr>
            <a:r>
              <a:rPr lang="en-US" sz="4400" dirty="0">
                <a:latin typeface="Optima" panose="020B7200000000000000" pitchFamily="34" charset="0"/>
              </a:rPr>
              <a:t>Regional integration: CARICOM and SICA</a:t>
            </a: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Tx/>
              <a:buChar char="-"/>
            </a:pPr>
            <a:r>
              <a:rPr lang="en-US" sz="4400" dirty="0">
                <a:latin typeface="Optima" panose="020B7200000000000000" pitchFamily="34" charset="0"/>
              </a:rPr>
              <a:t>OAS and CELAC</a:t>
            </a: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Tx/>
              <a:buChar char="-"/>
            </a:pPr>
            <a:r>
              <a:rPr lang="en-US" sz="4400" dirty="0">
                <a:latin typeface="Optima" panose="020B7200000000000000" pitchFamily="34" charset="0"/>
              </a:rPr>
              <a:t>Mexico, United States and Canada</a:t>
            </a: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Tx/>
              <a:buChar char="-"/>
            </a:pPr>
            <a:r>
              <a:rPr lang="en-US" sz="4400" dirty="0">
                <a:latin typeface="Optima" panose="020B7200000000000000" pitchFamily="34" charset="0"/>
              </a:rPr>
              <a:t>South America</a:t>
            </a: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Tx/>
              <a:buChar char="-"/>
            </a:pPr>
            <a:r>
              <a:rPr lang="en-US" sz="4400" dirty="0">
                <a:latin typeface="Optima" panose="020B7200000000000000" pitchFamily="34" charset="0"/>
              </a:rPr>
              <a:t>Solidarity with Cuba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4400" dirty="0">
              <a:latin typeface="Optima" panose="020B7200000000000000" pitchFamily="34" charset="0"/>
            </a:endParaRP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Tx/>
              <a:buChar char="-"/>
            </a:pPr>
            <a:r>
              <a:rPr lang="en-US" sz="4400" dirty="0">
                <a:latin typeface="Optima" panose="020B7200000000000000" pitchFamily="34" charset="0"/>
              </a:rPr>
              <a:t>Building new relationships in Africa and Asia</a:t>
            </a:r>
          </a:p>
          <a:p>
            <a:pPr marL="571500" indent="-571500" defTabSz="914400">
              <a:lnSpc>
                <a:spcPct val="85000"/>
              </a:lnSpc>
              <a:spcAft>
                <a:spcPts val="600"/>
              </a:spcAft>
              <a:buFontTx/>
              <a:buChar char="-"/>
            </a:pPr>
            <a:r>
              <a:rPr lang="en-US" sz="4400" dirty="0">
                <a:latin typeface="Optima" panose="020B7200000000000000" pitchFamily="34" charset="0"/>
              </a:rPr>
              <a:t>Strengthening traditional partnerships with Taiwan, UK, Europe, Commonwealth countries and SIDS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3600" dirty="0">
              <a:latin typeface="Optima" panose="020B7200000000000000" pitchFamily="34" charset="0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3600" dirty="0">
              <a:latin typeface="Optima" panose="020B7200000000000000" pitchFamily="34" charset="0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3600" dirty="0">
              <a:latin typeface="Optima" panose="020B7200000000000000" pitchFamily="34" charset="0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3600" dirty="0">
              <a:latin typeface="Optima" panose="020B7200000000000000" pitchFamily="34" charset="0"/>
            </a:endParaRPr>
          </a:p>
        </p:txBody>
      </p:sp>
      <p:pic>
        <p:nvPicPr>
          <p:cNvPr id="1026" name="Picture 2" descr="May be an image of 3 people and people standing">
            <a:extLst>
              <a:ext uri="{FF2B5EF4-FFF2-40B4-BE49-F238E27FC236}">
                <a16:creationId xmlns:a16="http://schemas.microsoft.com/office/drawing/2014/main" id="{96FD062D-AD26-2982-D771-705B6250A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t="27952" r="28530" b="21558"/>
          <a:stretch/>
        </p:blipFill>
        <p:spPr bwMode="auto">
          <a:xfrm>
            <a:off x="15362" y="-15269"/>
            <a:ext cx="6419050" cy="47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y be an image of 3 people, people standing and suit">
            <a:extLst>
              <a:ext uri="{FF2B5EF4-FFF2-40B4-BE49-F238E27FC236}">
                <a16:creationId xmlns:a16="http://schemas.microsoft.com/office/drawing/2014/main" id="{C246C731-6018-C444-7446-BF755AB3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" y="4239831"/>
            <a:ext cx="6434412" cy="480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y be an image of 2 people, people standing and suit">
            <a:extLst>
              <a:ext uri="{FF2B5EF4-FFF2-40B4-BE49-F238E27FC236}">
                <a16:creationId xmlns:a16="http://schemas.microsoft.com/office/drawing/2014/main" id="{45590426-2A24-30B1-4666-DD14937DF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35" y="8881723"/>
            <a:ext cx="6434412" cy="48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1 person and text that says 'IX SUMMIT OF THE AMERICAS LOS ANGELES 2022'">
            <a:extLst>
              <a:ext uri="{FF2B5EF4-FFF2-40B4-BE49-F238E27FC236}">
                <a16:creationId xmlns:a16="http://schemas.microsoft.com/office/drawing/2014/main" id="{8C69392A-929B-B3E7-195C-ED6D3DB22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3" r="3118"/>
          <a:stretch/>
        </p:blipFill>
        <p:spPr bwMode="auto">
          <a:xfrm>
            <a:off x="6434413" y="0"/>
            <a:ext cx="6725018" cy="42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53E15D0B-555D-37C4-ED10-5FF2F95A3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3"/>
          <a:stretch/>
        </p:blipFill>
        <p:spPr bwMode="auto">
          <a:xfrm>
            <a:off x="1" y="9049554"/>
            <a:ext cx="6434412" cy="466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20BB684D-30E8-13F3-F6DC-9B7E3484D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12" y="4274605"/>
            <a:ext cx="6725018" cy="44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7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8" name="Rectangle 7207">
            <a:extLst>
              <a:ext uri="{FF2B5EF4-FFF2-40B4-BE49-F238E27FC236}">
                <a16:creationId xmlns:a16="http://schemas.microsoft.com/office/drawing/2014/main" id="{24C606F0-B762-4A69-A23B-D70EA0DC6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0" name="Rectangle 7209">
            <a:extLst>
              <a:ext uri="{FF2B5EF4-FFF2-40B4-BE49-F238E27FC236}">
                <a16:creationId xmlns:a16="http://schemas.microsoft.com/office/drawing/2014/main" id="{647702F7-5C79-4B7D-B581-85F2992917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50532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POLITICAL DEVELOPMENTS"/>
          <p:cNvSpPr txBox="1">
            <a:spLocks noGrp="1"/>
          </p:cNvSpPr>
          <p:nvPr>
            <p:ph type="title"/>
          </p:nvPr>
        </p:nvSpPr>
        <p:spPr>
          <a:xfrm>
            <a:off x="1188720" y="1371600"/>
            <a:ext cx="6784848" cy="3065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4400"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en-US" sz="7000" b="1" kern="1200" spc="-120" dirty="0">
                <a:solidFill>
                  <a:srgbClr val="0D407E"/>
                </a:solidFill>
                <a:latin typeface="Optima" panose="02000503060000020004" pitchFamily="2" charset="0"/>
              </a:rPr>
              <a:t>Foreign Policy</a:t>
            </a:r>
          </a:p>
        </p:txBody>
      </p:sp>
      <p:grpSp>
        <p:nvGrpSpPr>
          <p:cNvPr id="7212" name="Group 7211">
            <a:extLst>
              <a:ext uri="{FF2B5EF4-FFF2-40B4-BE49-F238E27FC236}">
                <a16:creationId xmlns:a16="http://schemas.microsoft.com/office/drawing/2014/main" id="{B7F4DB96-7117-43BC-BAFA-79F7CC154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146304"/>
            <a:ext cx="2357932" cy="465926"/>
            <a:chOff x="7763256" y="73152"/>
            <a:chExt cx="1178966" cy="232963"/>
          </a:xfrm>
        </p:grpSpPr>
        <p:sp>
          <p:nvSpPr>
            <p:cNvPr id="7213" name="Rectangle 64">
              <a:extLst>
                <a:ext uri="{FF2B5EF4-FFF2-40B4-BE49-F238E27FC236}">
                  <a16:creationId xmlns:a16="http://schemas.microsoft.com/office/drawing/2014/main" id="{5EB161F8-6B81-4944-BCDB-9D155714FB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4" name="Rectangle 66">
              <a:extLst>
                <a:ext uri="{FF2B5EF4-FFF2-40B4-BE49-F238E27FC236}">
                  <a16:creationId xmlns:a16="http://schemas.microsoft.com/office/drawing/2014/main" id="{3825CEE7-157B-4C45-9B6C-D7D958C897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5" name="Rectangle 64">
              <a:extLst>
                <a:ext uri="{FF2B5EF4-FFF2-40B4-BE49-F238E27FC236}">
                  <a16:creationId xmlns:a16="http://schemas.microsoft.com/office/drawing/2014/main" id="{E8B05FBE-D36C-4D10-AF27-E3EF3224C9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6" name="Rectangle 66">
              <a:extLst>
                <a:ext uri="{FF2B5EF4-FFF2-40B4-BE49-F238E27FC236}">
                  <a16:creationId xmlns:a16="http://schemas.microsoft.com/office/drawing/2014/main" id="{53FD0F6C-0511-406C-A403-EC593C3462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7" name="Rectangle 64">
              <a:extLst>
                <a:ext uri="{FF2B5EF4-FFF2-40B4-BE49-F238E27FC236}">
                  <a16:creationId xmlns:a16="http://schemas.microsoft.com/office/drawing/2014/main" id="{1AE6B8CF-F386-4EA0-9CC0-04BB5F32C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8" name="Rectangle 66">
              <a:extLst>
                <a:ext uri="{FF2B5EF4-FFF2-40B4-BE49-F238E27FC236}">
                  <a16:creationId xmlns:a16="http://schemas.microsoft.com/office/drawing/2014/main" id="{31463BB0-8DF9-4D90-98E7-9B8D84D548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9" name="Rectangle 64">
              <a:extLst>
                <a:ext uri="{FF2B5EF4-FFF2-40B4-BE49-F238E27FC236}">
                  <a16:creationId xmlns:a16="http://schemas.microsoft.com/office/drawing/2014/main" id="{9E7A88AC-E05A-46F2-9900-841DABE3F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0" name="Rectangle 66">
              <a:extLst>
                <a:ext uri="{FF2B5EF4-FFF2-40B4-BE49-F238E27FC236}">
                  <a16:creationId xmlns:a16="http://schemas.microsoft.com/office/drawing/2014/main" id="{8EF687B8-F62A-4D83-B2B7-CF32E6207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1" name="Rectangle 64">
              <a:extLst>
                <a:ext uri="{FF2B5EF4-FFF2-40B4-BE49-F238E27FC236}">
                  <a16:creationId xmlns:a16="http://schemas.microsoft.com/office/drawing/2014/main" id="{AD919404-5690-491D-BEC0-5098B3C979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2" name="Rectangle 66">
              <a:extLst>
                <a:ext uri="{FF2B5EF4-FFF2-40B4-BE49-F238E27FC236}">
                  <a16:creationId xmlns:a16="http://schemas.microsoft.com/office/drawing/2014/main" id="{A5535ADD-3CD0-401F-9AEA-EB1AE7208A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3" name="Rectangle 64">
              <a:extLst>
                <a:ext uri="{FF2B5EF4-FFF2-40B4-BE49-F238E27FC236}">
                  <a16:creationId xmlns:a16="http://schemas.microsoft.com/office/drawing/2014/main" id="{B4AC5220-D189-4824-86F1-E8EDF9B96E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4" name="Rectangle 66">
              <a:extLst>
                <a:ext uri="{FF2B5EF4-FFF2-40B4-BE49-F238E27FC236}">
                  <a16:creationId xmlns:a16="http://schemas.microsoft.com/office/drawing/2014/main" id="{A8DCD539-6938-457B-8519-8A2E3F7AFB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5" name="Rectangle 64">
              <a:extLst>
                <a:ext uri="{FF2B5EF4-FFF2-40B4-BE49-F238E27FC236}">
                  <a16:creationId xmlns:a16="http://schemas.microsoft.com/office/drawing/2014/main" id="{60764895-7F5A-4853-9923-FFA49E4A2E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6" name="Rectangle 66">
              <a:extLst>
                <a:ext uri="{FF2B5EF4-FFF2-40B4-BE49-F238E27FC236}">
                  <a16:creationId xmlns:a16="http://schemas.microsoft.com/office/drawing/2014/main" id="{012CC9DA-DBF1-4E4B-851C-A8AF99A951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7" name="Rectangle 64">
              <a:extLst>
                <a:ext uri="{FF2B5EF4-FFF2-40B4-BE49-F238E27FC236}">
                  <a16:creationId xmlns:a16="http://schemas.microsoft.com/office/drawing/2014/main" id="{9AF0E019-BE2A-47B4-995E-A0CB1BA57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8" name="Rectangle 66">
              <a:extLst>
                <a:ext uri="{FF2B5EF4-FFF2-40B4-BE49-F238E27FC236}">
                  <a16:creationId xmlns:a16="http://schemas.microsoft.com/office/drawing/2014/main" id="{B1817D57-9735-4418-AFA9-7F85F5535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9" name="Rectangle 64">
              <a:extLst>
                <a:ext uri="{FF2B5EF4-FFF2-40B4-BE49-F238E27FC236}">
                  <a16:creationId xmlns:a16="http://schemas.microsoft.com/office/drawing/2014/main" id="{78BD2D83-2631-4F87-BE03-AD58D63CB4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0" name="Rectangle 66">
              <a:extLst>
                <a:ext uri="{FF2B5EF4-FFF2-40B4-BE49-F238E27FC236}">
                  <a16:creationId xmlns:a16="http://schemas.microsoft.com/office/drawing/2014/main" id="{608F4E98-52AD-4F2D-B287-A13E64EF33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1" name="Rectangle 64">
              <a:extLst>
                <a:ext uri="{FF2B5EF4-FFF2-40B4-BE49-F238E27FC236}">
                  <a16:creationId xmlns:a16="http://schemas.microsoft.com/office/drawing/2014/main" id="{D33C6372-7ED3-46C4-8DC6-30DC0DCC40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2DA61528-5416-4779-8F18-C441496D08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50D68BD-A014-49E1-8738-C5F9C09E27D1}"/>
              </a:ext>
            </a:extLst>
          </p:cNvPr>
          <p:cNvSpPr txBox="1"/>
          <p:nvPr/>
        </p:nvSpPr>
        <p:spPr>
          <a:xfrm>
            <a:off x="1188720" y="5908704"/>
            <a:ext cx="7351776" cy="6860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Optima" panose="02000503060000020004" pitchFamily="2" charset="0"/>
              </a:rPr>
              <a:t>Active multilateralism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dirty="0">
              <a:latin typeface="Optima" panose="02000503060000020004" pitchFamily="2" charset="0"/>
            </a:endParaRP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Small island developing states (SIDS)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Climate action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Debt reform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  <a:sym typeface="Optima"/>
              </a:rPr>
              <a:t>Commitment to Agenda 2030 and the SDGs</a:t>
            </a:r>
            <a:endParaRPr lang="en-US" sz="2800" dirty="0">
              <a:latin typeface="Optima" panose="02000503060000020004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Optima" panose="02000503060000020004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atin typeface="Optima" panose="02000503060000020004" pitchFamily="2" charset="0"/>
              </a:rPr>
              <a:t>Promotion and protection of the principles governing the international order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dirty="0">
              <a:latin typeface="Optima" panose="02000503060000020004" pitchFamily="2" charset="0"/>
            </a:endParaRP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Self-determination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Territorial integrity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Sovereignty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Non-interference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172" name="Picture 4" descr="Image">
            <a:extLst>
              <a:ext uri="{FF2B5EF4-FFF2-40B4-BE49-F238E27FC236}">
                <a16:creationId xmlns:a16="http://schemas.microsoft.com/office/drawing/2014/main" id="{C4645749-B7F7-A46E-BB6D-6A7ED8CE8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6734"/>
          <a:stretch/>
        </p:blipFill>
        <p:spPr bwMode="auto">
          <a:xfrm>
            <a:off x="9272016" y="1179576"/>
            <a:ext cx="7351776" cy="113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">
            <a:extLst>
              <a:ext uri="{FF2B5EF4-FFF2-40B4-BE49-F238E27FC236}">
                <a16:creationId xmlns:a16="http://schemas.microsoft.com/office/drawing/2014/main" id="{862443BA-4694-7838-280D-B4312F71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r="1" b="1"/>
          <a:stretch/>
        </p:blipFill>
        <p:spPr bwMode="auto">
          <a:xfrm>
            <a:off x="16861536" y="1179576"/>
            <a:ext cx="7040880" cy="554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">
            <a:extLst>
              <a:ext uri="{FF2B5EF4-FFF2-40B4-BE49-F238E27FC236}">
                <a16:creationId xmlns:a16="http://schemas.microsoft.com/office/drawing/2014/main" id="{6C5F6CEB-2014-3439-072A-C3A3C4898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r="4642" b="1"/>
          <a:stretch/>
        </p:blipFill>
        <p:spPr bwMode="auto">
          <a:xfrm>
            <a:off x="16861536" y="6976872"/>
            <a:ext cx="7040880" cy="554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33" name="Rectangle 7232">
            <a:extLst>
              <a:ext uri="{FF2B5EF4-FFF2-40B4-BE49-F238E27FC236}">
                <a16:creationId xmlns:a16="http://schemas.microsoft.com/office/drawing/2014/main" id="{6A0830D7-560A-44A6-B6B3-C17A26405B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002768"/>
            <a:ext cx="24384000" cy="7132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1" name="Rectangle 5132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7582AE-2A3D-4ADC-A04B-9BCBB8BE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0528" y="1113988"/>
            <a:ext cx="9997402" cy="3344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8000" b="1" kern="1200" dirty="0">
                <a:solidFill>
                  <a:srgbClr val="0D407E"/>
                </a:solidFill>
                <a:latin typeface="Optima" panose="02000503060000020004" pitchFamily="2" charset="0"/>
              </a:rPr>
              <a:t>Belize-United Kingdom Relations</a:t>
            </a:r>
          </a:p>
        </p:txBody>
      </p:sp>
      <p:pic>
        <p:nvPicPr>
          <p:cNvPr id="5122" name="Picture 2" descr="May be an image of text that says '0 CH 焼 AYAN'">
            <a:extLst>
              <a:ext uri="{FF2B5EF4-FFF2-40B4-BE49-F238E27FC236}">
                <a16:creationId xmlns:a16="http://schemas.microsoft.com/office/drawing/2014/main" id="{1AF8112B-3362-1737-FA40-B19FB130E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r="25163"/>
          <a:stretch/>
        </p:blipFill>
        <p:spPr bwMode="auto">
          <a:xfrm>
            <a:off x="-2" y="10"/>
            <a:ext cx="6012122" cy="66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ay be an image of 2 people and people standing">
            <a:extLst>
              <a:ext uri="{FF2B5EF4-FFF2-40B4-BE49-F238E27FC236}">
                <a16:creationId xmlns:a16="http://schemas.microsoft.com/office/drawing/2014/main" id="{F640CCD1-4675-EA70-9CB3-13E147BF3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676"/>
          <a:stretch/>
        </p:blipFill>
        <p:spPr bwMode="auto">
          <a:xfrm>
            <a:off x="6396136" y="10"/>
            <a:ext cx="5982176" cy="66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y be an image of 1 person, monument, outdoors and text that says 'P © JCCUELLAR'">
            <a:extLst>
              <a:ext uri="{FF2B5EF4-FFF2-40B4-BE49-F238E27FC236}">
                <a16:creationId xmlns:a16="http://schemas.microsoft.com/office/drawing/2014/main" id="{27D196C0-EEEA-8D31-86AE-2F8434545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2362" r="3" b="11879"/>
          <a:stretch/>
        </p:blipFill>
        <p:spPr bwMode="auto">
          <a:xfrm>
            <a:off x="0" y="7479782"/>
            <a:ext cx="12378316" cy="62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B842F-F24D-40AD-9F51-409BF988368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200530" y="4234070"/>
            <a:ext cx="9507068" cy="854765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defTabSz="914400">
              <a:spcBef>
                <a:spcPts val="0"/>
              </a:spcBef>
            </a:pPr>
            <a:endParaRPr lang="en-US" sz="3400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3400" b="1" dirty="0">
                <a:latin typeface="Optima" panose="02000503060000020004" pitchFamily="2" charset="0"/>
              </a:rPr>
              <a:t>New developments:</a:t>
            </a:r>
          </a:p>
          <a:p>
            <a:pPr indent="-228600" defTabSz="914400">
              <a:spcBef>
                <a:spcPts val="0"/>
              </a:spcBef>
            </a:pPr>
            <a:r>
              <a:rPr lang="en-US" sz="3400" dirty="0">
                <a:latin typeface="Optima" panose="02000503060000020004" pitchFamily="2" charset="0"/>
              </a:rPr>
              <a:t>King Charles III</a:t>
            </a:r>
          </a:p>
          <a:p>
            <a:pPr indent="-228600" defTabSz="914400">
              <a:spcBef>
                <a:spcPts val="0"/>
              </a:spcBef>
            </a:pPr>
            <a:r>
              <a:rPr lang="en-US" sz="3400" dirty="0">
                <a:latin typeface="Optima" panose="02000503060000020004" pitchFamily="2" charset="0"/>
              </a:rPr>
              <a:t>Royal Tour by the then Duke and Duchess of Cambridge</a:t>
            </a:r>
          </a:p>
          <a:p>
            <a:pPr indent="-228600" defTabSz="914400">
              <a:spcBef>
                <a:spcPts val="0"/>
              </a:spcBef>
            </a:pPr>
            <a:r>
              <a:rPr lang="en-US" sz="3400" dirty="0">
                <a:latin typeface="Optima" panose="02000503060000020004" pitchFamily="2" charset="0"/>
              </a:rPr>
              <a:t>New Minister for the Americas</a:t>
            </a:r>
          </a:p>
          <a:p>
            <a:pPr indent="-228600" defTabSz="914400">
              <a:spcBef>
                <a:spcPts val="0"/>
              </a:spcBef>
            </a:pPr>
            <a:r>
              <a:rPr lang="en-US" sz="3400" dirty="0">
                <a:latin typeface="Optima" panose="02000503060000020004" pitchFamily="2" charset="0"/>
              </a:rPr>
              <a:t>Belize’s Maritime Economy Plan (MEP)</a:t>
            </a:r>
          </a:p>
          <a:p>
            <a:pPr marL="0" indent="-228600" defTabSz="914400">
              <a:spcBef>
                <a:spcPts val="0"/>
              </a:spcBef>
            </a:pPr>
            <a:endParaRPr lang="en-US" sz="3400" dirty="0">
              <a:latin typeface="Optima" panose="02000503060000020004" pitchFamily="2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3400" b="1" dirty="0">
                <a:latin typeface="Optima" panose="02000503060000020004" pitchFamily="2" charset="0"/>
              </a:rPr>
              <a:t>Traditional areas: </a:t>
            </a:r>
          </a:p>
          <a:p>
            <a:pPr indent="-228600" defTabSz="914400">
              <a:spcBef>
                <a:spcPts val="0"/>
              </a:spcBef>
            </a:pPr>
            <a:r>
              <a:rPr lang="en-US" sz="3400" dirty="0">
                <a:effectLst/>
                <a:latin typeface="Optima" panose="02000503060000020004" pitchFamily="2" charset="0"/>
              </a:rPr>
              <a:t>Security and BATSUB</a:t>
            </a:r>
          </a:p>
          <a:p>
            <a:pPr indent="-228600" defTabSz="914400">
              <a:spcBef>
                <a:spcPts val="0"/>
              </a:spcBef>
            </a:pPr>
            <a:r>
              <a:rPr lang="en-US" sz="3400" dirty="0">
                <a:effectLst/>
                <a:latin typeface="Optima" panose="02000503060000020004" pitchFamily="2" charset="0"/>
              </a:rPr>
              <a:t>Belize-Guatemala territor</a:t>
            </a:r>
            <a:r>
              <a:rPr lang="en-US" sz="3400" dirty="0">
                <a:latin typeface="Optima" panose="02000503060000020004" pitchFamily="2" charset="0"/>
              </a:rPr>
              <a:t>ial dispute</a:t>
            </a:r>
          </a:p>
          <a:p>
            <a:pPr indent="-228600" defTabSz="914400">
              <a:spcBef>
                <a:spcPts val="0"/>
              </a:spcBef>
            </a:pPr>
            <a:r>
              <a:rPr lang="en-US" sz="3400" dirty="0">
                <a:effectLst/>
                <a:latin typeface="Optima" panose="02000503060000020004" pitchFamily="2" charset="0"/>
              </a:rPr>
              <a:t>CARIFORUM-UK Economic Partnership Agreement (EPA)</a:t>
            </a:r>
          </a:p>
          <a:p>
            <a:pPr indent="-228600" defTabSz="914400">
              <a:spcBef>
                <a:spcPts val="0"/>
              </a:spcBef>
            </a:pPr>
            <a:r>
              <a:rPr lang="en-US" sz="3400" dirty="0">
                <a:latin typeface="Optima" panose="02000503060000020004" pitchFamily="2" charset="0"/>
              </a:rPr>
              <a:t>Commonwealth</a:t>
            </a:r>
          </a:p>
          <a:p>
            <a:pPr indent="-228600" defTabSz="914400">
              <a:spcBef>
                <a:spcPts val="0"/>
              </a:spcBef>
            </a:pPr>
            <a:r>
              <a:rPr lang="en-US" sz="3400" dirty="0">
                <a:latin typeface="Optima" panose="02000503060000020004" pitchFamily="2" charset="0"/>
              </a:rPr>
              <a:t>Development Cooperation</a:t>
            </a:r>
          </a:p>
          <a:p>
            <a:pPr indent="-228600" defTabSz="914400">
              <a:spcBef>
                <a:spcPts val="0"/>
              </a:spcBef>
            </a:pPr>
            <a:endParaRPr lang="en-US" sz="3400" dirty="0"/>
          </a:p>
          <a:p>
            <a:pPr indent="-228600" defTabSz="914400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044954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900F60-9551-E1F2-10FB-C60BAC49A477}"/>
              </a:ext>
            </a:extLst>
          </p:cNvPr>
          <p:cNvSpPr/>
          <p:nvPr/>
        </p:nvSpPr>
        <p:spPr>
          <a:xfrm>
            <a:off x="15381978" y="4421874"/>
            <a:ext cx="9002022" cy="8525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tanding in front of flags&#10;&#10;Description automatically generated with medium confidence">
            <a:extLst>
              <a:ext uri="{FF2B5EF4-FFF2-40B4-BE49-F238E27FC236}">
                <a16:creationId xmlns:a16="http://schemas.microsoft.com/office/drawing/2014/main" id="{C718358B-EC77-404D-BB1F-D7D781705C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524"/>
          <a:stretch/>
        </p:blipFill>
        <p:spPr>
          <a:xfrm>
            <a:off x="966564" y="969260"/>
            <a:ext cx="7093202" cy="7017296"/>
          </a:xfrm>
          <a:prstGeom prst="rect">
            <a:avLst/>
          </a:prstGeom>
        </p:spPr>
      </p:pic>
      <p:pic>
        <p:nvPicPr>
          <p:cNvPr id="17" name="Picture 16" descr="A person walking through a field&#10;&#10;Description automatically generated with low confidence">
            <a:extLst>
              <a:ext uri="{FF2B5EF4-FFF2-40B4-BE49-F238E27FC236}">
                <a16:creationId xmlns:a16="http://schemas.microsoft.com/office/drawing/2014/main" id="{0267579B-DEBB-4F78-A9ED-EA4009EA38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r="225" b="-1"/>
          <a:stretch/>
        </p:blipFill>
        <p:spPr>
          <a:xfrm>
            <a:off x="8354616" y="969264"/>
            <a:ext cx="5753380" cy="4417858"/>
          </a:xfrm>
          <a:prstGeom prst="rect">
            <a:avLst/>
          </a:prstGeom>
        </p:spPr>
      </p:pic>
      <p:pic>
        <p:nvPicPr>
          <p:cNvPr id="3" name="Picture 2" descr="A group of men in suits&#10;&#10;Description automatically generated with low confidence">
            <a:extLst>
              <a:ext uri="{FF2B5EF4-FFF2-40B4-BE49-F238E27FC236}">
                <a16:creationId xmlns:a16="http://schemas.microsoft.com/office/drawing/2014/main" id="{99C5A6C4-2A33-4F8D-B83C-C288467A5E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r="22331" b="-1"/>
          <a:stretch/>
        </p:blipFill>
        <p:spPr>
          <a:xfrm>
            <a:off x="8354614" y="5671620"/>
            <a:ext cx="5753380" cy="70751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7EAB27-AEAC-48ED-A8D5-754924BA8831}"/>
              </a:ext>
            </a:extLst>
          </p:cNvPr>
          <p:cNvSpPr txBox="1"/>
          <p:nvPr/>
        </p:nvSpPr>
        <p:spPr>
          <a:xfrm>
            <a:off x="14976149" y="0"/>
            <a:ext cx="9407851" cy="13716000"/>
          </a:xfrm>
          <a:prstGeom prst="rect">
            <a:avLst/>
          </a:prstGeom>
          <a:solidFill>
            <a:srgbClr val="0D407E"/>
          </a:solidFill>
        </p:spPr>
        <p:txBody>
          <a:bodyPr wrap="square" rtlCol="0">
            <a:spAutoFit/>
          </a:bodyPr>
          <a:lstStyle/>
          <a:p>
            <a:endParaRPr lang="en-BZ" dirty="0"/>
          </a:p>
        </p:txBody>
      </p:sp>
      <p:sp>
        <p:nvSpPr>
          <p:cNvPr id="176" name="SUBMISSION OF THE CASE TO THE ICJ…"/>
          <p:cNvSpPr txBox="1">
            <a:spLocks noGrp="1"/>
          </p:cNvSpPr>
          <p:nvPr>
            <p:ph type="body" sz="half" idx="1"/>
          </p:nvPr>
        </p:nvSpPr>
        <p:spPr>
          <a:xfrm>
            <a:off x="16109878" y="4999282"/>
            <a:ext cx="7998034" cy="845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3900"/>
              </a:spcBef>
              <a:buFont typeface="Arial" panose="020B0604020202020204" pitchFamily="34" charset="0"/>
              <a:buChar char="•"/>
              <a:defRPr sz="4224">
                <a:latin typeface="Optima"/>
                <a:ea typeface="Optima"/>
                <a:cs typeface="Optima"/>
                <a:sym typeface="Optima"/>
              </a:defRPr>
            </a:pPr>
            <a:r>
              <a:rPr lang="en-US" sz="3400" dirty="0">
                <a:solidFill>
                  <a:srgbClr val="FFFFFF"/>
                </a:solidFill>
              </a:rPr>
              <a:t>Strengthening of bilateral relations</a:t>
            </a:r>
          </a:p>
          <a:p>
            <a:pPr defTabSz="914400">
              <a:spcBef>
                <a:spcPts val="3900"/>
              </a:spcBef>
              <a:buFont typeface="Arial" panose="020B0604020202020204" pitchFamily="34" charset="0"/>
              <a:buChar char="•"/>
              <a:defRPr sz="4224">
                <a:latin typeface="Optima"/>
                <a:ea typeface="Optima"/>
                <a:cs typeface="Optima"/>
                <a:sym typeface="Optima"/>
              </a:defRPr>
            </a:pPr>
            <a:r>
              <a:rPr lang="en-US" sz="3400" dirty="0">
                <a:solidFill>
                  <a:srgbClr val="FFFFFF"/>
                </a:solidFill>
              </a:rPr>
              <a:t>Challenges in the border areas</a:t>
            </a:r>
          </a:p>
          <a:p>
            <a:pPr defTabSz="914400">
              <a:spcBef>
                <a:spcPts val="3900"/>
              </a:spcBef>
              <a:buFont typeface="Arial" panose="020B0604020202020204" pitchFamily="34" charset="0"/>
              <a:buChar char="•"/>
              <a:defRPr sz="4224">
                <a:latin typeface="Optima"/>
                <a:ea typeface="Optima"/>
                <a:cs typeface="Optima"/>
                <a:sym typeface="Optima"/>
              </a:defRPr>
            </a:pPr>
            <a:r>
              <a:rPr lang="en-US" sz="3400" dirty="0">
                <a:solidFill>
                  <a:srgbClr val="FFFFFF"/>
                </a:solidFill>
              </a:rPr>
              <a:t>Status of the CBMs</a:t>
            </a:r>
          </a:p>
          <a:p>
            <a:pPr defTabSz="914400">
              <a:spcBef>
                <a:spcPts val="3900"/>
              </a:spcBef>
              <a:buFont typeface="Arial" panose="020B0604020202020204" pitchFamily="34" charset="0"/>
              <a:buChar char="•"/>
              <a:defRPr sz="4224">
                <a:latin typeface="Optima"/>
                <a:ea typeface="Optima"/>
                <a:cs typeface="Optima"/>
                <a:sym typeface="Optima"/>
              </a:defRPr>
            </a:pPr>
            <a:r>
              <a:rPr lang="en-US" sz="3400" dirty="0">
                <a:solidFill>
                  <a:srgbClr val="FFFFFF"/>
                </a:solidFill>
              </a:rPr>
              <a:t>Role of the OAS</a:t>
            </a:r>
          </a:p>
          <a:p>
            <a:pPr defTabSz="914400">
              <a:spcBef>
                <a:spcPts val="3900"/>
              </a:spcBef>
              <a:buFont typeface="Arial" panose="020B0604020202020204" pitchFamily="34" charset="0"/>
              <a:buChar char="•"/>
              <a:defRPr sz="4224">
                <a:latin typeface="Optima"/>
                <a:ea typeface="Optima"/>
                <a:cs typeface="Optima"/>
                <a:sym typeface="Optima"/>
              </a:defRPr>
            </a:pPr>
            <a:r>
              <a:rPr lang="en-US" sz="3400" dirty="0">
                <a:solidFill>
                  <a:srgbClr val="FFFFFF"/>
                </a:solidFill>
              </a:rPr>
              <a:t>Ongoing negotiations to expand the Belize-Guatemala Partial Scope Agreement (PSA)</a:t>
            </a:r>
          </a:p>
        </p:txBody>
      </p:sp>
      <p:sp>
        <p:nvSpPr>
          <p:cNvPr id="178" name="BELIZE GUATEMALA…"/>
          <p:cNvSpPr txBox="1">
            <a:spLocks noGrp="1"/>
          </p:cNvSpPr>
          <p:nvPr>
            <p:ph type="title"/>
          </p:nvPr>
        </p:nvSpPr>
        <p:spPr>
          <a:xfrm>
            <a:off x="15381978" y="999066"/>
            <a:ext cx="9002022" cy="3422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defRPr sz="4760" spc="-95"/>
            </a:pPr>
            <a:r>
              <a:rPr lang="en-US" sz="8800" b="1" spc="-120" dirty="0">
                <a:solidFill>
                  <a:srgbClr val="FFFFFF"/>
                </a:solidFill>
                <a:latin typeface="Optima" panose="020B7200000000000000" pitchFamily="2" charset="0"/>
              </a:rPr>
              <a:t>Belize-Guatemala Relations</a:t>
            </a:r>
          </a:p>
        </p:txBody>
      </p:sp>
      <p:pic>
        <p:nvPicPr>
          <p:cNvPr id="8196" name="Picture 4" descr="No photo description available.">
            <a:extLst>
              <a:ext uri="{FF2B5EF4-FFF2-40B4-BE49-F238E27FC236}">
                <a16:creationId xmlns:a16="http://schemas.microsoft.com/office/drawing/2014/main" id="{1F696373-D9FA-D65D-8D5E-83F2E2A01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1"/>
          <a:stretch/>
        </p:blipFill>
        <p:spPr bwMode="auto">
          <a:xfrm>
            <a:off x="966564" y="8178092"/>
            <a:ext cx="7093202" cy="476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5187</TotalTime>
  <Words>591</Words>
  <Application>Microsoft Office PowerPoint</Application>
  <PresentationFormat>Custom</PresentationFormat>
  <Paragraphs>124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Helvetica Neue</vt:lpstr>
      <vt:lpstr>Optima</vt:lpstr>
      <vt:lpstr>Office Theme</vt:lpstr>
      <vt:lpstr>Belize:  A Political and Economic Update</vt:lpstr>
      <vt:lpstr>Economic Situation</vt:lpstr>
      <vt:lpstr>Political Developments</vt:lpstr>
      <vt:lpstr>Natural Disasters</vt:lpstr>
      <vt:lpstr>National Development Priorities</vt:lpstr>
      <vt:lpstr>Foreign Policy</vt:lpstr>
      <vt:lpstr>Foreign Policy</vt:lpstr>
      <vt:lpstr>Belize-United Kingdom Relations</vt:lpstr>
      <vt:lpstr>Belize-Guatemala Relations</vt:lpstr>
      <vt:lpstr>Belize at the ICJ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Belize:  A Political and Economic Update</dc:title>
  <dc:subject/>
  <dc:creator>Jordan Craig</dc:creator>
  <cp:keywords/>
  <dc:description/>
  <cp:lastModifiedBy>Neil Stuart</cp:lastModifiedBy>
  <cp:revision>44</cp:revision>
  <dcterms:modified xsi:type="dcterms:W3CDTF">2022-12-02T09:25:10Z</dcterms:modified>
  <cp:category/>
</cp:coreProperties>
</file>