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88" r:id="rId4"/>
    <p:sldId id="289" r:id="rId5"/>
    <p:sldId id="291" r:id="rId6"/>
    <p:sldId id="258" r:id="rId7"/>
    <p:sldId id="257" r:id="rId8"/>
    <p:sldId id="262" r:id="rId9"/>
    <p:sldId id="259" r:id="rId10"/>
    <p:sldId id="260" r:id="rId11"/>
    <p:sldId id="261" r:id="rId12"/>
    <p:sldId id="263" r:id="rId13"/>
    <p:sldId id="298" r:id="rId14"/>
    <p:sldId id="297" r:id="rId15"/>
    <p:sldId id="292" r:id="rId16"/>
  </p:sldIdLst>
  <p:sldSz cx="12192000" cy="6858000"/>
  <p:notesSz cx="6858000" cy="9144000"/>
  <p:defaultTextStyle>
    <a:defPPr>
      <a:defRPr lang="en-P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72" d="100"/>
          <a:sy n="72" d="100"/>
        </p:scale>
        <p:origin x="388" y="-2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2" d="100"/>
        <a:sy n="62" d="100"/>
      </p:scale>
      <p:origin x="0" y="-8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72F634-EADD-4F2A-AF2D-EE8917618B79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B8D6CAE-22E8-4095-ADEA-829351CAE663}">
      <dgm:prSet/>
      <dgm:spPr/>
      <dgm:t>
        <a:bodyPr/>
        <a:lstStyle/>
        <a:p>
          <a:r>
            <a:rPr lang="en-US"/>
            <a:t>Develop</a:t>
          </a:r>
        </a:p>
      </dgm:t>
    </dgm:pt>
    <dgm:pt modelId="{3CC5B710-A4D4-4D3D-A3D5-B1B82FBAEFC1}" type="parTrans" cxnId="{4BAD968D-370B-4F26-94EA-785E24682728}">
      <dgm:prSet/>
      <dgm:spPr/>
      <dgm:t>
        <a:bodyPr/>
        <a:lstStyle/>
        <a:p>
          <a:endParaRPr lang="en-US"/>
        </a:p>
      </dgm:t>
    </dgm:pt>
    <dgm:pt modelId="{E7530E3C-DC71-48BA-92C9-AA3F1F494DE7}" type="sibTrans" cxnId="{4BAD968D-370B-4F26-94EA-785E24682728}">
      <dgm:prSet/>
      <dgm:spPr/>
      <dgm:t>
        <a:bodyPr/>
        <a:lstStyle/>
        <a:p>
          <a:endParaRPr lang="en-US"/>
        </a:p>
      </dgm:t>
    </dgm:pt>
    <dgm:pt modelId="{571AF72F-49E3-4D11-A0DB-BF623D314841}">
      <dgm:prSet/>
      <dgm:spPr/>
      <dgm:t>
        <a:bodyPr/>
        <a:lstStyle/>
        <a:p>
          <a:r>
            <a:rPr lang="en-US"/>
            <a:t>Develop policy for long term curation and appropriate use</a:t>
          </a:r>
        </a:p>
      </dgm:t>
    </dgm:pt>
    <dgm:pt modelId="{8F3F6D67-245F-4E19-8E58-5955B2F7E3E3}" type="parTrans" cxnId="{CBFCD4A7-645E-4A9B-8E33-C576F37CD63A}">
      <dgm:prSet/>
      <dgm:spPr/>
      <dgm:t>
        <a:bodyPr/>
        <a:lstStyle/>
        <a:p>
          <a:endParaRPr lang="en-US"/>
        </a:p>
      </dgm:t>
    </dgm:pt>
    <dgm:pt modelId="{2827AEFD-7EC5-4D17-AF45-2C689F549974}" type="sibTrans" cxnId="{CBFCD4A7-645E-4A9B-8E33-C576F37CD63A}">
      <dgm:prSet/>
      <dgm:spPr/>
      <dgm:t>
        <a:bodyPr/>
        <a:lstStyle/>
        <a:p>
          <a:endParaRPr lang="en-US"/>
        </a:p>
      </dgm:t>
    </dgm:pt>
    <dgm:pt modelId="{D51FD828-4E69-4F39-B037-EB658A05386C}">
      <dgm:prSet/>
      <dgm:spPr/>
      <dgm:t>
        <a:bodyPr/>
        <a:lstStyle/>
        <a:p>
          <a:r>
            <a:rPr lang="en-US"/>
            <a:t>Obtain</a:t>
          </a:r>
        </a:p>
      </dgm:t>
    </dgm:pt>
    <dgm:pt modelId="{837D0426-F2CA-4B95-801A-22A9812F9D1C}" type="parTrans" cxnId="{31807A3F-CC93-4ACE-A671-047543CE13C8}">
      <dgm:prSet/>
      <dgm:spPr/>
      <dgm:t>
        <a:bodyPr/>
        <a:lstStyle/>
        <a:p>
          <a:endParaRPr lang="en-US"/>
        </a:p>
      </dgm:t>
    </dgm:pt>
    <dgm:pt modelId="{BA090BB1-007D-4C33-9EDB-36484378F1E6}" type="sibTrans" cxnId="{31807A3F-CC93-4ACE-A671-047543CE13C8}">
      <dgm:prSet/>
      <dgm:spPr/>
      <dgm:t>
        <a:bodyPr/>
        <a:lstStyle/>
        <a:p>
          <a:endParaRPr lang="en-US"/>
        </a:p>
      </dgm:t>
    </dgm:pt>
    <dgm:pt modelId="{894A3760-503E-4451-AEFF-D1B640F7753C}">
      <dgm:prSet/>
      <dgm:spPr/>
      <dgm:t>
        <a:bodyPr/>
        <a:lstStyle/>
        <a:p>
          <a:r>
            <a:rPr lang="en-US"/>
            <a:t>Obtain funding to get datasets and resources electronically archived</a:t>
          </a:r>
        </a:p>
      </dgm:t>
    </dgm:pt>
    <dgm:pt modelId="{C5DC212D-694D-4617-9EB8-C5382E2E9C42}" type="parTrans" cxnId="{E5E099F3-0C8D-4F18-B685-562A9F665ECC}">
      <dgm:prSet/>
      <dgm:spPr/>
      <dgm:t>
        <a:bodyPr/>
        <a:lstStyle/>
        <a:p>
          <a:endParaRPr lang="en-US"/>
        </a:p>
      </dgm:t>
    </dgm:pt>
    <dgm:pt modelId="{95B234BD-9A1A-44A3-A6D0-31A202C6B03C}" type="sibTrans" cxnId="{E5E099F3-0C8D-4F18-B685-562A9F665ECC}">
      <dgm:prSet/>
      <dgm:spPr/>
      <dgm:t>
        <a:bodyPr/>
        <a:lstStyle/>
        <a:p>
          <a:endParaRPr lang="en-US"/>
        </a:p>
      </dgm:t>
    </dgm:pt>
    <dgm:pt modelId="{737D3D83-913C-49DF-A21B-55437DF9608A}">
      <dgm:prSet/>
      <dgm:spPr/>
      <dgm:t>
        <a:bodyPr/>
        <a:lstStyle/>
        <a:p>
          <a:r>
            <a:rPr lang="en-US"/>
            <a:t>Seek</a:t>
          </a:r>
        </a:p>
      </dgm:t>
    </dgm:pt>
    <dgm:pt modelId="{2ECC3A65-93A0-4F00-B490-DE4B53F9232F}" type="parTrans" cxnId="{CDDEDA91-43FF-498A-9B07-CD31A3687A55}">
      <dgm:prSet/>
      <dgm:spPr/>
      <dgm:t>
        <a:bodyPr/>
        <a:lstStyle/>
        <a:p>
          <a:endParaRPr lang="en-US"/>
        </a:p>
      </dgm:t>
    </dgm:pt>
    <dgm:pt modelId="{6B2A0AF8-EF9C-4931-A608-1A731FD7CF94}" type="sibTrans" cxnId="{CDDEDA91-43FF-498A-9B07-CD31A3687A55}">
      <dgm:prSet/>
      <dgm:spPr/>
      <dgm:t>
        <a:bodyPr/>
        <a:lstStyle/>
        <a:p>
          <a:endParaRPr lang="en-US"/>
        </a:p>
      </dgm:t>
    </dgm:pt>
    <dgm:pt modelId="{9F7E948D-E27B-4191-BCAA-64BAE68F55BE}">
      <dgm:prSet/>
      <dgm:spPr/>
      <dgm:t>
        <a:bodyPr/>
        <a:lstStyle/>
        <a:p>
          <a:r>
            <a:rPr lang="en-US"/>
            <a:t>Seek researchers to use these datasets and resources</a:t>
          </a:r>
        </a:p>
      </dgm:t>
    </dgm:pt>
    <dgm:pt modelId="{86A4309F-9811-482D-96D1-7076E22D2726}" type="parTrans" cxnId="{78182C27-FA4D-4A87-BCDC-7A8D7EE552DC}">
      <dgm:prSet/>
      <dgm:spPr/>
      <dgm:t>
        <a:bodyPr/>
        <a:lstStyle/>
        <a:p>
          <a:endParaRPr lang="en-US"/>
        </a:p>
      </dgm:t>
    </dgm:pt>
    <dgm:pt modelId="{64FA3822-89EA-4B03-AC09-7413C409F03A}" type="sibTrans" cxnId="{78182C27-FA4D-4A87-BCDC-7A8D7EE552DC}">
      <dgm:prSet/>
      <dgm:spPr/>
      <dgm:t>
        <a:bodyPr/>
        <a:lstStyle/>
        <a:p>
          <a:endParaRPr lang="en-US"/>
        </a:p>
      </dgm:t>
    </dgm:pt>
    <dgm:pt modelId="{3CEBB3B3-FE72-4619-87EB-0823ACD5357D}" type="pres">
      <dgm:prSet presAssocID="{5572F634-EADD-4F2A-AF2D-EE8917618B79}" presName="Name0" presStyleCnt="0">
        <dgm:presLayoutVars>
          <dgm:dir/>
          <dgm:animLvl val="lvl"/>
          <dgm:resizeHandles val="exact"/>
        </dgm:presLayoutVars>
      </dgm:prSet>
      <dgm:spPr/>
    </dgm:pt>
    <dgm:pt modelId="{392F3B01-5717-47CB-B18B-57788605108E}" type="pres">
      <dgm:prSet presAssocID="{737D3D83-913C-49DF-A21B-55437DF9608A}" presName="boxAndChildren" presStyleCnt="0"/>
      <dgm:spPr/>
    </dgm:pt>
    <dgm:pt modelId="{2AE92255-5131-422C-BDE8-C019080C53CB}" type="pres">
      <dgm:prSet presAssocID="{737D3D83-913C-49DF-A21B-55437DF9608A}" presName="parentTextBox" presStyleLbl="alignNode1" presStyleIdx="0" presStyleCnt="3"/>
      <dgm:spPr/>
    </dgm:pt>
    <dgm:pt modelId="{872674F9-5AA3-4C29-AE03-EC5C3D4F4897}" type="pres">
      <dgm:prSet presAssocID="{737D3D83-913C-49DF-A21B-55437DF9608A}" presName="descendantBox" presStyleLbl="bgAccFollowNode1" presStyleIdx="0" presStyleCnt="3"/>
      <dgm:spPr/>
    </dgm:pt>
    <dgm:pt modelId="{06757A96-4655-4769-900E-77AC3C9FB7CA}" type="pres">
      <dgm:prSet presAssocID="{BA090BB1-007D-4C33-9EDB-36484378F1E6}" presName="sp" presStyleCnt="0"/>
      <dgm:spPr/>
    </dgm:pt>
    <dgm:pt modelId="{085F0CF5-809E-4C0F-945D-3EFDC6D0B6F7}" type="pres">
      <dgm:prSet presAssocID="{D51FD828-4E69-4F39-B037-EB658A05386C}" presName="arrowAndChildren" presStyleCnt="0"/>
      <dgm:spPr/>
    </dgm:pt>
    <dgm:pt modelId="{EDA57C45-E441-485C-B636-0DC507554EF2}" type="pres">
      <dgm:prSet presAssocID="{D51FD828-4E69-4F39-B037-EB658A05386C}" presName="parentTextArrow" presStyleLbl="node1" presStyleIdx="0" presStyleCnt="0"/>
      <dgm:spPr/>
    </dgm:pt>
    <dgm:pt modelId="{E447D300-5151-48B9-ACB4-4C210BAFCD1F}" type="pres">
      <dgm:prSet presAssocID="{D51FD828-4E69-4F39-B037-EB658A05386C}" presName="arrow" presStyleLbl="alignNode1" presStyleIdx="1" presStyleCnt="3" custScaleX="99891"/>
      <dgm:spPr/>
    </dgm:pt>
    <dgm:pt modelId="{98CCC096-FA3C-485A-9920-9B21A3DC770C}" type="pres">
      <dgm:prSet presAssocID="{D51FD828-4E69-4F39-B037-EB658A05386C}" presName="descendantArrow" presStyleLbl="bgAccFollowNode1" presStyleIdx="1" presStyleCnt="3"/>
      <dgm:spPr/>
    </dgm:pt>
    <dgm:pt modelId="{AE5384A5-0380-4A0B-B332-926778BDA111}" type="pres">
      <dgm:prSet presAssocID="{E7530E3C-DC71-48BA-92C9-AA3F1F494DE7}" presName="sp" presStyleCnt="0"/>
      <dgm:spPr/>
    </dgm:pt>
    <dgm:pt modelId="{B3CD7E41-58BC-4D2D-8E47-CEF254F0AF80}" type="pres">
      <dgm:prSet presAssocID="{4B8D6CAE-22E8-4095-ADEA-829351CAE663}" presName="arrowAndChildren" presStyleCnt="0"/>
      <dgm:spPr/>
    </dgm:pt>
    <dgm:pt modelId="{E9A992A1-2C99-48D0-AFA3-DA201E44C680}" type="pres">
      <dgm:prSet presAssocID="{4B8D6CAE-22E8-4095-ADEA-829351CAE663}" presName="parentTextArrow" presStyleLbl="node1" presStyleIdx="0" presStyleCnt="0"/>
      <dgm:spPr/>
    </dgm:pt>
    <dgm:pt modelId="{5AB22FDE-A422-41DB-B48C-AAE49FA4F2A3}" type="pres">
      <dgm:prSet presAssocID="{4B8D6CAE-22E8-4095-ADEA-829351CAE663}" presName="arrow" presStyleLbl="alignNode1" presStyleIdx="2" presStyleCnt="3"/>
      <dgm:spPr/>
    </dgm:pt>
    <dgm:pt modelId="{FBAFA8E9-3810-4914-BB65-2E5B3079F59C}" type="pres">
      <dgm:prSet presAssocID="{4B8D6CAE-22E8-4095-ADEA-829351CAE663}" presName="descendantArrow" presStyleLbl="bgAccFollowNode1" presStyleIdx="2" presStyleCnt="3"/>
      <dgm:spPr/>
    </dgm:pt>
  </dgm:ptLst>
  <dgm:cxnLst>
    <dgm:cxn modelId="{78182C27-FA4D-4A87-BCDC-7A8D7EE552DC}" srcId="{737D3D83-913C-49DF-A21B-55437DF9608A}" destId="{9F7E948D-E27B-4191-BCAA-64BAE68F55BE}" srcOrd="0" destOrd="0" parTransId="{86A4309F-9811-482D-96D1-7076E22D2726}" sibTransId="{64FA3822-89EA-4B03-AC09-7413C409F03A}"/>
    <dgm:cxn modelId="{31807A3F-CC93-4ACE-A671-047543CE13C8}" srcId="{5572F634-EADD-4F2A-AF2D-EE8917618B79}" destId="{D51FD828-4E69-4F39-B037-EB658A05386C}" srcOrd="1" destOrd="0" parTransId="{837D0426-F2CA-4B95-801A-22A9812F9D1C}" sibTransId="{BA090BB1-007D-4C33-9EDB-36484378F1E6}"/>
    <dgm:cxn modelId="{4142D156-068C-402C-AFCF-BA03419BE92A}" type="presOf" srcId="{D51FD828-4E69-4F39-B037-EB658A05386C}" destId="{E447D300-5151-48B9-ACB4-4C210BAFCD1F}" srcOrd="1" destOrd="0" presId="urn:microsoft.com/office/officeart/2016/7/layout/VerticalDownArrowProcess"/>
    <dgm:cxn modelId="{4EC5025A-92D7-494D-B86D-C642CB83104D}" type="presOf" srcId="{894A3760-503E-4451-AEFF-D1B640F7753C}" destId="{98CCC096-FA3C-485A-9920-9B21A3DC770C}" srcOrd="0" destOrd="0" presId="urn:microsoft.com/office/officeart/2016/7/layout/VerticalDownArrowProcess"/>
    <dgm:cxn modelId="{1BCA3C7B-D825-4F0D-A0BA-D8950B0A5200}" type="presOf" srcId="{4B8D6CAE-22E8-4095-ADEA-829351CAE663}" destId="{5AB22FDE-A422-41DB-B48C-AAE49FA4F2A3}" srcOrd="1" destOrd="0" presId="urn:microsoft.com/office/officeart/2016/7/layout/VerticalDownArrowProcess"/>
    <dgm:cxn modelId="{4BAD968D-370B-4F26-94EA-785E24682728}" srcId="{5572F634-EADD-4F2A-AF2D-EE8917618B79}" destId="{4B8D6CAE-22E8-4095-ADEA-829351CAE663}" srcOrd="0" destOrd="0" parTransId="{3CC5B710-A4D4-4D3D-A3D5-B1B82FBAEFC1}" sibTransId="{E7530E3C-DC71-48BA-92C9-AA3F1F494DE7}"/>
    <dgm:cxn modelId="{CDDEDA91-43FF-498A-9B07-CD31A3687A55}" srcId="{5572F634-EADD-4F2A-AF2D-EE8917618B79}" destId="{737D3D83-913C-49DF-A21B-55437DF9608A}" srcOrd="2" destOrd="0" parTransId="{2ECC3A65-93A0-4F00-B490-DE4B53F9232F}" sibTransId="{6B2A0AF8-EF9C-4931-A608-1A731FD7CF94}"/>
    <dgm:cxn modelId="{0E33EAA6-153C-4EA5-B47A-4289574F969E}" type="presOf" srcId="{D51FD828-4E69-4F39-B037-EB658A05386C}" destId="{EDA57C45-E441-485C-B636-0DC507554EF2}" srcOrd="0" destOrd="0" presId="urn:microsoft.com/office/officeart/2016/7/layout/VerticalDownArrowProcess"/>
    <dgm:cxn modelId="{CBFCD4A7-645E-4A9B-8E33-C576F37CD63A}" srcId="{4B8D6CAE-22E8-4095-ADEA-829351CAE663}" destId="{571AF72F-49E3-4D11-A0DB-BF623D314841}" srcOrd="0" destOrd="0" parTransId="{8F3F6D67-245F-4E19-8E58-5955B2F7E3E3}" sibTransId="{2827AEFD-7EC5-4D17-AF45-2C689F549974}"/>
    <dgm:cxn modelId="{A2EAE4B7-7A6D-4C68-B94E-AAFAF4AE4395}" type="presOf" srcId="{5572F634-EADD-4F2A-AF2D-EE8917618B79}" destId="{3CEBB3B3-FE72-4619-87EB-0823ACD5357D}" srcOrd="0" destOrd="0" presId="urn:microsoft.com/office/officeart/2016/7/layout/VerticalDownArrowProcess"/>
    <dgm:cxn modelId="{F87A77D9-0009-4A8B-8F66-AC80D4A3812C}" type="presOf" srcId="{571AF72F-49E3-4D11-A0DB-BF623D314841}" destId="{FBAFA8E9-3810-4914-BB65-2E5B3079F59C}" srcOrd="0" destOrd="0" presId="urn:microsoft.com/office/officeart/2016/7/layout/VerticalDownArrowProcess"/>
    <dgm:cxn modelId="{86384EDB-47CC-43E8-9F9F-1EF3957F6C89}" type="presOf" srcId="{9F7E948D-E27B-4191-BCAA-64BAE68F55BE}" destId="{872674F9-5AA3-4C29-AE03-EC5C3D4F4897}" srcOrd="0" destOrd="0" presId="urn:microsoft.com/office/officeart/2016/7/layout/VerticalDownArrowProcess"/>
    <dgm:cxn modelId="{220CAEE2-7E7D-47BF-97D0-75EC16ADCBFF}" type="presOf" srcId="{4B8D6CAE-22E8-4095-ADEA-829351CAE663}" destId="{E9A992A1-2C99-48D0-AFA3-DA201E44C680}" srcOrd="0" destOrd="0" presId="urn:microsoft.com/office/officeart/2016/7/layout/VerticalDownArrowProcess"/>
    <dgm:cxn modelId="{66E720E6-64C1-4F19-B659-55B69F281D9F}" type="presOf" srcId="{737D3D83-913C-49DF-A21B-55437DF9608A}" destId="{2AE92255-5131-422C-BDE8-C019080C53CB}" srcOrd="0" destOrd="0" presId="urn:microsoft.com/office/officeart/2016/7/layout/VerticalDownArrowProcess"/>
    <dgm:cxn modelId="{E5E099F3-0C8D-4F18-B685-562A9F665ECC}" srcId="{D51FD828-4E69-4F39-B037-EB658A05386C}" destId="{894A3760-503E-4451-AEFF-D1B640F7753C}" srcOrd="0" destOrd="0" parTransId="{C5DC212D-694D-4617-9EB8-C5382E2E9C42}" sibTransId="{95B234BD-9A1A-44A3-A6D0-31A202C6B03C}"/>
    <dgm:cxn modelId="{30535CEE-6888-4DCC-B291-0B6D2263EE7A}" type="presParOf" srcId="{3CEBB3B3-FE72-4619-87EB-0823ACD5357D}" destId="{392F3B01-5717-47CB-B18B-57788605108E}" srcOrd="0" destOrd="0" presId="urn:microsoft.com/office/officeart/2016/7/layout/VerticalDownArrowProcess"/>
    <dgm:cxn modelId="{241A3466-335F-4885-90EB-84A163813683}" type="presParOf" srcId="{392F3B01-5717-47CB-B18B-57788605108E}" destId="{2AE92255-5131-422C-BDE8-C019080C53CB}" srcOrd="0" destOrd="0" presId="urn:microsoft.com/office/officeart/2016/7/layout/VerticalDownArrowProcess"/>
    <dgm:cxn modelId="{FBB8E29E-A6AA-4890-BDC9-2057039F190D}" type="presParOf" srcId="{392F3B01-5717-47CB-B18B-57788605108E}" destId="{872674F9-5AA3-4C29-AE03-EC5C3D4F4897}" srcOrd="1" destOrd="0" presId="urn:microsoft.com/office/officeart/2016/7/layout/VerticalDownArrowProcess"/>
    <dgm:cxn modelId="{F74A51E5-43D4-482B-B49A-3C5814732096}" type="presParOf" srcId="{3CEBB3B3-FE72-4619-87EB-0823ACD5357D}" destId="{06757A96-4655-4769-900E-77AC3C9FB7CA}" srcOrd="1" destOrd="0" presId="urn:microsoft.com/office/officeart/2016/7/layout/VerticalDownArrowProcess"/>
    <dgm:cxn modelId="{803EB06B-6950-43DD-A206-D9DEFE468397}" type="presParOf" srcId="{3CEBB3B3-FE72-4619-87EB-0823ACD5357D}" destId="{085F0CF5-809E-4C0F-945D-3EFDC6D0B6F7}" srcOrd="2" destOrd="0" presId="urn:microsoft.com/office/officeart/2016/7/layout/VerticalDownArrowProcess"/>
    <dgm:cxn modelId="{50E03DB7-8C85-4C0C-B00D-EC2799033049}" type="presParOf" srcId="{085F0CF5-809E-4C0F-945D-3EFDC6D0B6F7}" destId="{EDA57C45-E441-485C-B636-0DC507554EF2}" srcOrd="0" destOrd="0" presId="urn:microsoft.com/office/officeart/2016/7/layout/VerticalDownArrowProcess"/>
    <dgm:cxn modelId="{75AB796D-871E-4B6C-9AFC-95382E58BC65}" type="presParOf" srcId="{085F0CF5-809E-4C0F-945D-3EFDC6D0B6F7}" destId="{E447D300-5151-48B9-ACB4-4C210BAFCD1F}" srcOrd="1" destOrd="0" presId="urn:microsoft.com/office/officeart/2016/7/layout/VerticalDownArrowProcess"/>
    <dgm:cxn modelId="{47175F60-3E93-43E4-A928-99381DCD2E87}" type="presParOf" srcId="{085F0CF5-809E-4C0F-945D-3EFDC6D0B6F7}" destId="{98CCC096-FA3C-485A-9920-9B21A3DC770C}" srcOrd="2" destOrd="0" presId="urn:microsoft.com/office/officeart/2016/7/layout/VerticalDownArrowProcess"/>
    <dgm:cxn modelId="{7AF8B3B7-8C28-49CF-9152-293F4938AA4C}" type="presParOf" srcId="{3CEBB3B3-FE72-4619-87EB-0823ACD5357D}" destId="{AE5384A5-0380-4A0B-B332-926778BDA111}" srcOrd="3" destOrd="0" presId="urn:microsoft.com/office/officeart/2016/7/layout/VerticalDownArrowProcess"/>
    <dgm:cxn modelId="{2EF3A473-89AB-4D8C-AB20-480B905295DB}" type="presParOf" srcId="{3CEBB3B3-FE72-4619-87EB-0823ACD5357D}" destId="{B3CD7E41-58BC-4D2D-8E47-CEF254F0AF80}" srcOrd="4" destOrd="0" presId="urn:microsoft.com/office/officeart/2016/7/layout/VerticalDownArrowProcess"/>
    <dgm:cxn modelId="{B492694A-87FD-4627-9E2E-AC30D73F07E7}" type="presParOf" srcId="{B3CD7E41-58BC-4D2D-8E47-CEF254F0AF80}" destId="{E9A992A1-2C99-48D0-AFA3-DA201E44C680}" srcOrd="0" destOrd="0" presId="urn:microsoft.com/office/officeart/2016/7/layout/VerticalDownArrowProcess"/>
    <dgm:cxn modelId="{1E2A104F-CA23-494D-8D00-3CDE28CEFF6A}" type="presParOf" srcId="{B3CD7E41-58BC-4D2D-8E47-CEF254F0AF80}" destId="{5AB22FDE-A422-41DB-B48C-AAE49FA4F2A3}" srcOrd="1" destOrd="0" presId="urn:microsoft.com/office/officeart/2016/7/layout/VerticalDownArrowProcess"/>
    <dgm:cxn modelId="{6C792D00-70E6-4C82-8065-C41E56CFCF4E}" type="presParOf" srcId="{B3CD7E41-58BC-4D2D-8E47-CEF254F0AF80}" destId="{FBAFA8E9-3810-4914-BB65-2E5B3079F59C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E92255-5131-422C-BDE8-C019080C53CB}">
      <dsp:nvSpPr>
        <dsp:cNvPr id="0" name=""/>
        <dsp:cNvSpPr/>
      </dsp:nvSpPr>
      <dsp:spPr>
        <a:xfrm>
          <a:off x="0" y="4288216"/>
          <a:ext cx="1529333" cy="140748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766" tIns="220472" rIns="108766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Seek</a:t>
          </a:r>
        </a:p>
      </dsp:txBody>
      <dsp:txXfrm>
        <a:off x="0" y="4288216"/>
        <a:ext cx="1529333" cy="1407488"/>
      </dsp:txXfrm>
    </dsp:sp>
    <dsp:sp modelId="{872674F9-5AA3-4C29-AE03-EC5C3D4F4897}">
      <dsp:nvSpPr>
        <dsp:cNvPr id="0" name=""/>
        <dsp:cNvSpPr/>
      </dsp:nvSpPr>
      <dsp:spPr>
        <a:xfrm>
          <a:off x="1529333" y="4288216"/>
          <a:ext cx="4588002" cy="140748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066" tIns="304800" rIns="93066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Seek researchers to use these datasets and resources</a:t>
          </a:r>
        </a:p>
      </dsp:txBody>
      <dsp:txXfrm>
        <a:off x="1529333" y="4288216"/>
        <a:ext cx="4588002" cy="1407488"/>
      </dsp:txXfrm>
    </dsp:sp>
    <dsp:sp modelId="{E447D300-5151-48B9-ACB4-4C210BAFCD1F}">
      <dsp:nvSpPr>
        <dsp:cNvPr id="0" name=""/>
        <dsp:cNvSpPr/>
      </dsp:nvSpPr>
      <dsp:spPr>
        <a:xfrm rot="10800000">
          <a:off x="416" y="2144611"/>
          <a:ext cx="1527667" cy="216471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766" tIns="220472" rIns="108766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Obtain</a:t>
          </a:r>
        </a:p>
      </dsp:txBody>
      <dsp:txXfrm rot="-10800000">
        <a:off x="416" y="2144611"/>
        <a:ext cx="1527667" cy="1407066"/>
      </dsp:txXfrm>
    </dsp:sp>
    <dsp:sp modelId="{98CCC096-FA3C-485A-9920-9B21A3DC770C}">
      <dsp:nvSpPr>
        <dsp:cNvPr id="0" name=""/>
        <dsp:cNvSpPr/>
      </dsp:nvSpPr>
      <dsp:spPr>
        <a:xfrm>
          <a:off x="1528917" y="2144611"/>
          <a:ext cx="4588002" cy="1407066"/>
        </a:xfrm>
        <a:prstGeom prst="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066" tIns="304800" rIns="93066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Obtain funding to get datasets and resources electronically archived</a:t>
          </a:r>
        </a:p>
      </dsp:txBody>
      <dsp:txXfrm>
        <a:off x="1528917" y="2144611"/>
        <a:ext cx="4588002" cy="1407066"/>
      </dsp:txXfrm>
    </dsp:sp>
    <dsp:sp modelId="{5AB22FDE-A422-41DB-B48C-AAE49FA4F2A3}">
      <dsp:nvSpPr>
        <dsp:cNvPr id="0" name=""/>
        <dsp:cNvSpPr/>
      </dsp:nvSpPr>
      <dsp:spPr>
        <a:xfrm rot="10800000">
          <a:off x="0" y="1006"/>
          <a:ext cx="1529333" cy="216471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766" tIns="220472" rIns="108766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Develop</a:t>
          </a:r>
        </a:p>
      </dsp:txBody>
      <dsp:txXfrm rot="-10800000">
        <a:off x="0" y="1006"/>
        <a:ext cx="1529333" cy="1407066"/>
      </dsp:txXfrm>
    </dsp:sp>
    <dsp:sp modelId="{FBAFA8E9-3810-4914-BB65-2E5B3079F59C}">
      <dsp:nvSpPr>
        <dsp:cNvPr id="0" name=""/>
        <dsp:cNvSpPr/>
      </dsp:nvSpPr>
      <dsp:spPr>
        <a:xfrm>
          <a:off x="1529333" y="1006"/>
          <a:ext cx="4588002" cy="1407066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066" tIns="304800" rIns="93066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Develop policy for long term curation and appropriate use</a:t>
          </a:r>
        </a:p>
      </dsp:txBody>
      <dsp:txXfrm>
        <a:off x="1529333" y="1006"/>
        <a:ext cx="4588002" cy="14070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FBE00-7D1B-EF01-A8BB-3846F303B8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42B877-0166-0745-7860-0B64606EC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23193-F2FC-B0CE-6ECE-2BBC98549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9F7D-6FB0-47F0-988F-8A1072C1D74F}" type="datetimeFigureOut">
              <a:rPr lang="en-PR" smtClean="0"/>
              <a:t>11/30/2022</a:t>
            </a:fld>
            <a:endParaRPr lang="en-P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3EF2B-5E8C-F0A8-E925-F1E2CFC0D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10F29-75F6-08C3-C8C2-9F9851915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7112-3105-4CF9-A75B-B15ACDCEFA71}" type="slidenum">
              <a:rPr lang="en-PR" smtClean="0"/>
              <a:t>‹#›</a:t>
            </a:fld>
            <a:endParaRPr lang="en-PR" dirty="0"/>
          </a:p>
        </p:txBody>
      </p:sp>
    </p:spTree>
    <p:extLst>
      <p:ext uri="{BB962C8B-B14F-4D97-AF65-F5344CB8AC3E}">
        <p14:creationId xmlns:p14="http://schemas.microsoft.com/office/powerpoint/2010/main" val="3304195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CFB80-4680-6D08-D5FB-B05BE9774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D5CCEC-43DE-23AC-FE04-F305901FD8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44BF2-B87B-9A54-7CA8-D18AA5276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9F7D-6FB0-47F0-988F-8A1072C1D74F}" type="datetimeFigureOut">
              <a:rPr lang="en-PR" smtClean="0"/>
              <a:t>11/30/2022</a:t>
            </a:fld>
            <a:endParaRPr lang="en-P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5FED0-2BDC-68DC-E261-5FE88AB07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7FCC0-C72C-20FA-10A2-E6ADEF60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7112-3105-4CF9-A75B-B15ACDCEFA71}" type="slidenum">
              <a:rPr lang="en-PR" smtClean="0"/>
              <a:t>‹#›</a:t>
            </a:fld>
            <a:endParaRPr lang="en-PR" dirty="0"/>
          </a:p>
        </p:txBody>
      </p:sp>
    </p:spTree>
    <p:extLst>
      <p:ext uri="{BB962C8B-B14F-4D97-AF65-F5344CB8AC3E}">
        <p14:creationId xmlns:p14="http://schemas.microsoft.com/office/powerpoint/2010/main" val="3236372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0B4CBE-AEB6-76B2-5C48-1C1552FFBE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ED49F8-1A4B-9D81-47B6-36371742D3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972-63C5-F4BB-A1F4-02968AD21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9F7D-6FB0-47F0-988F-8A1072C1D74F}" type="datetimeFigureOut">
              <a:rPr lang="en-PR" smtClean="0"/>
              <a:t>11/30/2022</a:t>
            </a:fld>
            <a:endParaRPr lang="en-P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AF5D9-D911-EC5E-6344-5235AE52D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153F6-A310-F44F-0D9C-50E714BDE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7112-3105-4CF9-A75B-B15ACDCEFA71}" type="slidenum">
              <a:rPr lang="en-PR" smtClean="0"/>
              <a:t>‹#›</a:t>
            </a:fld>
            <a:endParaRPr lang="en-PR" dirty="0"/>
          </a:p>
        </p:txBody>
      </p:sp>
    </p:spTree>
    <p:extLst>
      <p:ext uri="{BB962C8B-B14F-4D97-AF65-F5344CB8AC3E}">
        <p14:creationId xmlns:p14="http://schemas.microsoft.com/office/powerpoint/2010/main" val="1078127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94781-108A-41DA-17F4-4B7FD593E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753CF-57F9-28B1-F1ED-6B537F243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B0B77-989C-A395-F05C-BBD7CE3A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9F7D-6FB0-47F0-988F-8A1072C1D74F}" type="datetimeFigureOut">
              <a:rPr lang="en-PR" smtClean="0"/>
              <a:t>11/30/2022</a:t>
            </a:fld>
            <a:endParaRPr lang="en-P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6CFC3-A9CC-C339-D0EA-BDF2A783A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A1DFB-8C2D-7043-390D-8CD72840B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7112-3105-4CF9-A75B-B15ACDCEFA71}" type="slidenum">
              <a:rPr lang="en-PR" smtClean="0"/>
              <a:t>‹#›</a:t>
            </a:fld>
            <a:endParaRPr lang="en-PR" dirty="0"/>
          </a:p>
        </p:txBody>
      </p:sp>
    </p:spTree>
    <p:extLst>
      <p:ext uri="{BB962C8B-B14F-4D97-AF65-F5344CB8AC3E}">
        <p14:creationId xmlns:p14="http://schemas.microsoft.com/office/powerpoint/2010/main" val="1777036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E9D6C-7824-9A2C-84B5-97CEAE112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80FA3-94A2-E48B-D2C7-A91B6065E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2BEAE-1FC4-61DB-0CEA-69A5C680E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9F7D-6FB0-47F0-988F-8A1072C1D74F}" type="datetimeFigureOut">
              <a:rPr lang="en-PR" smtClean="0"/>
              <a:t>11/30/2022</a:t>
            </a:fld>
            <a:endParaRPr lang="en-P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6D7B0-44E6-C1BD-DB89-5E79DB85F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4590C-5A6E-F2F7-D813-8AF5900C3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7112-3105-4CF9-A75B-B15ACDCEFA71}" type="slidenum">
              <a:rPr lang="en-PR" smtClean="0"/>
              <a:t>‹#›</a:t>
            </a:fld>
            <a:endParaRPr lang="en-PR" dirty="0"/>
          </a:p>
        </p:txBody>
      </p:sp>
    </p:spTree>
    <p:extLst>
      <p:ext uri="{BB962C8B-B14F-4D97-AF65-F5344CB8AC3E}">
        <p14:creationId xmlns:p14="http://schemas.microsoft.com/office/powerpoint/2010/main" val="3693204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85E12-3672-C56B-E51D-5AD7F8C4E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DD6E3-6BB2-CCB2-F103-CEAB59393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BDA993-B530-193E-C51C-AD7B25236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9E1361-AE66-32AF-7A41-40E8F0C9E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9F7D-6FB0-47F0-988F-8A1072C1D74F}" type="datetimeFigureOut">
              <a:rPr lang="en-PR" smtClean="0"/>
              <a:t>11/30/2022</a:t>
            </a:fld>
            <a:endParaRPr lang="en-P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84217-5F53-0B61-3578-FA8AE7480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412FE8-DAD2-688E-120A-5F0E0852A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7112-3105-4CF9-A75B-B15ACDCEFA71}" type="slidenum">
              <a:rPr lang="en-PR" smtClean="0"/>
              <a:t>‹#›</a:t>
            </a:fld>
            <a:endParaRPr lang="en-PR" dirty="0"/>
          </a:p>
        </p:txBody>
      </p:sp>
    </p:spTree>
    <p:extLst>
      <p:ext uri="{BB962C8B-B14F-4D97-AF65-F5344CB8AC3E}">
        <p14:creationId xmlns:p14="http://schemas.microsoft.com/office/powerpoint/2010/main" val="1726402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BBB62-CA60-9C52-17FF-C864C0B92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82860C-5380-542A-5361-87391994F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206B1A-A1AD-621E-3270-26D81C35B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A6B883-E6FB-7A7C-B644-3CD590F8A0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1D4B14-A373-DD27-013D-75498E18D5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8BBE09-E90C-DA46-6E64-CBB1591A4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9F7D-6FB0-47F0-988F-8A1072C1D74F}" type="datetimeFigureOut">
              <a:rPr lang="en-PR" smtClean="0"/>
              <a:t>11/30/2022</a:t>
            </a:fld>
            <a:endParaRPr lang="en-P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3C6F5C-E2EF-2733-6F9F-41E7754F6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CCF6AD-8593-3FB0-857B-407AD4AD1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7112-3105-4CF9-A75B-B15ACDCEFA71}" type="slidenum">
              <a:rPr lang="en-PR" smtClean="0"/>
              <a:t>‹#›</a:t>
            </a:fld>
            <a:endParaRPr lang="en-PR" dirty="0"/>
          </a:p>
        </p:txBody>
      </p:sp>
    </p:spTree>
    <p:extLst>
      <p:ext uri="{BB962C8B-B14F-4D97-AF65-F5344CB8AC3E}">
        <p14:creationId xmlns:p14="http://schemas.microsoft.com/office/powerpoint/2010/main" val="4017987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CF9ED-049C-4FED-6C1D-683ABD702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EFF9B0-4D99-CB98-4E67-4EDFC2B73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9F7D-6FB0-47F0-988F-8A1072C1D74F}" type="datetimeFigureOut">
              <a:rPr lang="en-PR" smtClean="0"/>
              <a:t>11/30/2022</a:t>
            </a:fld>
            <a:endParaRPr lang="en-P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83F9A3-2045-24C7-7CB6-92785CD13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A4AED0-A5F5-4A4A-6A13-D52D12CBF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7112-3105-4CF9-A75B-B15ACDCEFA71}" type="slidenum">
              <a:rPr lang="en-PR" smtClean="0"/>
              <a:t>‹#›</a:t>
            </a:fld>
            <a:endParaRPr lang="en-PR" dirty="0"/>
          </a:p>
        </p:txBody>
      </p:sp>
    </p:spTree>
    <p:extLst>
      <p:ext uri="{BB962C8B-B14F-4D97-AF65-F5344CB8AC3E}">
        <p14:creationId xmlns:p14="http://schemas.microsoft.com/office/powerpoint/2010/main" val="2642096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BCEF25-3CA0-6F5E-8D00-1410E3618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9F7D-6FB0-47F0-988F-8A1072C1D74F}" type="datetimeFigureOut">
              <a:rPr lang="en-PR" smtClean="0"/>
              <a:t>11/30/2022</a:t>
            </a:fld>
            <a:endParaRPr lang="en-P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1E0162-08EB-038F-E4B3-80E77645D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AB6AD8-1FE6-25D6-DBB7-4E338E552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7112-3105-4CF9-A75B-B15ACDCEFA71}" type="slidenum">
              <a:rPr lang="en-PR" smtClean="0"/>
              <a:t>‹#›</a:t>
            </a:fld>
            <a:endParaRPr lang="en-PR" dirty="0"/>
          </a:p>
        </p:txBody>
      </p:sp>
    </p:spTree>
    <p:extLst>
      <p:ext uri="{BB962C8B-B14F-4D97-AF65-F5344CB8AC3E}">
        <p14:creationId xmlns:p14="http://schemas.microsoft.com/office/powerpoint/2010/main" val="94455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46DD-7062-09D9-BCA2-0DA87843E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1AE30-3E3C-E1B7-92B3-6D1E407A5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19F2BD-E239-FCEF-26E6-7214D23865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353381-751E-D924-7CD7-75D7F4F03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9F7D-6FB0-47F0-988F-8A1072C1D74F}" type="datetimeFigureOut">
              <a:rPr lang="en-PR" smtClean="0"/>
              <a:t>11/30/2022</a:t>
            </a:fld>
            <a:endParaRPr lang="en-P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916C01-60C5-BB47-B96A-14B4770DB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5193-7BAD-3852-AB3A-C3A9BF6A7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7112-3105-4CF9-A75B-B15ACDCEFA71}" type="slidenum">
              <a:rPr lang="en-PR" smtClean="0"/>
              <a:t>‹#›</a:t>
            </a:fld>
            <a:endParaRPr lang="en-PR" dirty="0"/>
          </a:p>
        </p:txBody>
      </p:sp>
    </p:spTree>
    <p:extLst>
      <p:ext uri="{BB962C8B-B14F-4D97-AF65-F5344CB8AC3E}">
        <p14:creationId xmlns:p14="http://schemas.microsoft.com/office/powerpoint/2010/main" val="4134138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D2D36-5854-F846-283E-DB8B5DAB9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1F3B12-F014-C410-6608-27AEB2CAA1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839A73-5A4D-915F-96C0-B77379B1A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DC1AB-A5AA-A7BD-D8D3-AB0198E87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9F7D-6FB0-47F0-988F-8A1072C1D74F}" type="datetimeFigureOut">
              <a:rPr lang="en-PR" smtClean="0"/>
              <a:t>11/30/2022</a:t>
            </a:fld>
            <a:endParaRPr lang="en-P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FF981-2D97-7F0B-417B-15BCC2701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3A95FE-D2E8-22F4-1621-79AE6038A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7112-3105-4CF9-A75B-B15ACDCEFA71}" type="slidenum">
              <a:rPr lang="en-PR" smtClean="0"/>
              <a:t>‹#›</a:t>
            </a:fld>
            <a:endParaRPr lang="en-PR" dirty="0"/>
          </a:p>
        </p:txBody>
      </p:sp>
    </p:spTree>
    <p:extLst>
      <p:ext uri="{BB962C8B-B14F-4D97-AF65-F5344CB8AC3E}">
        <p14:creationId xmlns:p14="http://schemas.microsoft.com/office/powerpoint/2010/main" val="361786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04BD48-BCB7-F027-61B1-43A14AD27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13422-A18C-4CAD-31DA-836142058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F8861-7863-F136-73CA-6D2AD1C42C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99F7D-6FB0-47F0-988F-8A1072C1D74F}" type="datetimeFigureOut">
              <a:rPr lang="en-PR" smtClean="0"/>
              <a:t>11/30/2022</a:t>
            </a:fld>
            <a:endParaRPr lang="en-P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8456E-244C-8070-C907-00573C971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AADF7-C2C4-7611-7F96-93E66BDC44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D7112-3105-4CF9-A75B-B15ACDCEFA71}" type="slidenum">
              <a:rPr lang="en-PR" smtClean="0"/>
              <a:t>‹#›</a:t>
            </a:fld>
            <a:endParaRPr lang="en-PR" dirty="0"/>
          </a:p>
        </p:txBody>
      </p:sp>
    </p:spTree>
    <p:extLst>
      <p:ext uri="{BB962C8B-B14F-4D97-AF65-F5344CB8AC3E}">
        <p14:creationId xmlns:p14="http://schemas.microsoft.com/office/powerpoint/2010/main" val="100609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mailto:sheila.emily.ward@gmail.com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D7A441-13E7-5724-2BB4-7D9967954A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32001" y="-762935"/>
            <a:ext cx="16256001" cy="12192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3C406F-1E24-6734-D47C-2D7E9DF78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896" y="356616"/>
            <a:ext cx="11164824" cy="2532888"/>
          </a:xfrm>
        </p:spPr>
        <p:txBody>
          <a:bodyPr>
            <a:noAutofit/>
          </a:bodyPr>
          <a:lstStyle/>
          <a:p>
            <a:r>
              <a:rPr lang="en-GB" sz="44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 need for rescue and safe harbor</a:t>
            </a:r>
            <a:br>
              <a:rPr lang="en-GB" sz="44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44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of another endangered species: </a:t>
            </a:r>
            <a:br>
              <a:rPr lang="en-GB" sz="44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44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legacy forest data and other resources for Belize</a:t>
            </a:r>
            <a:endParaRPr lang="en-PR" sz="4400" b="1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CAB7FB-0E7A-2632-0673-E12E300A9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3700" y="3968497"/>
            <a:ext cx="9144000" cy="1257300"/>
          </a:xfrm>
        </p:spPr>
        <p:txBody>
          <a:bodyPr>
            <a:normAutofit/>
          </a:bodyPr>
          <a:lstStyle/>
          <a:p>
            <a:r>
              <a:rPr lang="en-US" sz="2800" dirty="0"/>
              <a:t>Sheila Ward and Nick Brokaw</a:t>
            </a:r>
          </a:p>
          <a:p>
            <a:r>
              <a:rPr lang="en-US" sz="2800" dirty="0"/>
              <a:t>San Juan, Puerto Rico</a:t>
            </a:r>
            <a:endParaRPr lang="en-PR" sz="2800" dirty="0"/>
          </a:p>
        </p:txBody>
      </p:sp>
    </p:spTree>
    <p:extLst>
      <p:ext uri="{BB962C8B-B14F-4D97-AF65-F5344CB8AC3E}">
        <p14:creationId xmlns:p14="http://schemas.microsoft.com/office/powerpoint/2010/main" val="516635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5198A-B2C3-39DA-293F-0FF61A8D9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16" y="365125"/>
            <a:ext cx="6032754" cy="498475"/>
          </a:xfrm>
        </p:spPr>
        <p:txBody>
          <a:bodyPr>
            <a:noAutofit/>
          </a:bodyPr>
          <a:lstStyle/>
          <a:p>
            <a:r>
              <a:rPr lang="en-US" sz="3600" b="1" dirty="0"/>
              <a:t>Oxford Forestry Institute (OFI) Studies on Belize</a:t>
            </a:r>
            <a:endParaRPr lang="en-PR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FA40C-F198-7577-A372-A1EA38BD4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999" y="1444752"/>
            <a:ext cx="6132831" cy="47322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OFI closed in 2006; key filing cabinets moved to Bangor, Wales. Holdings on Belize include complete or partial:</a:t>
            </a:r>
          </a:p>
          <a:p>
            <a:r>
              <a:rPr lang="en-US" i="1" dirty="0"/>
              <a:t>Pinus caribaea </a:t>
            </a:r>
            <a:r>
              <a:rPr lang="en-US" dirty="0"/>
              <a:t>growth study, and inventory</a:t>
            </a:r>
          </a:p>
          <a:p>
            <a:r>
              <a:rPr lang="en-US" dirty="0"/>
              <a:t>Inventories for Mountain Pine Ridge, Cockscomb Basin, Shale type forest, Limestone type forest, Chiquibul,  Belize Estates and Produce Company</a:t>
            </a:r>
          </a:p>
          <a:p>
            <a:r>
              <a:rPr lang="en-US" dirty="0"/>
              <a:t>Volume tables</a:t>
            </a:r>
          </a:p>
          <a:p>
            <a:r>
              <a:rPr lang="en-US" dirty="0"/>
              <a:t>Data on microfiche (another endangered format)</a:t>
            </a:r>
          </a:p>
          <a:p>
            <a:pPr marL="0" indent="0">
              <a:buNone/>
            </a:pPr>
            <a:endParaRPr lang="en-PR" dirty="0"/>
          </a:p>
        </p:txBody>
      </p:sp>
      <p:pic>
        <p:nvPicPr>
          <p:cNvPr id="5" name="Picture 4" descr="A picture containing text, indoor, floor, desk&#10;&#10;Description automatically generated">
            <a:extLst>
              <a:ext uri="{FF2B5EF4-FFF2-40B4-BE49-F238E27FC236}">
                <a16:creationId xmlns:a16="http://schemas.microsoft.com/office/drawing/2014/main" id="{0BFFC3B4-CC08-B86A-B21E-48FD319E3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570" y="0"/>
            <a:ext cx="5345430" cy="4009073"/>
          </a:xfrm>
          <a:prstGeom prst="rect">
            <a:avLst/>
          </a:prstGeom>
        </p:spPr>
      </p:pic>
      <p:pic>
        <p:nvPicPr>
          <p:cNvPr id="8" name="Picture 7" descr="A picture containing text, indoor, tiled&#10;&#10;Description automatically generated">
            <a:extLst>
              <a:ext uri="{FF2B5EF4-FFF2-40B4-BE49-F238E27FC236}">
                <a16:creationId xmlns:a16="http://schemas.microsoft.com/office/drawing/2014/main" id="{E63CC34A-796A-B4C0-93BE-0DAEB9E1D8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4"/>
          <a:stretch/>
        </p:blipFill>
        <p:spPr bwMode="auto">
          <a:xfrm>
            <a:off x="8362950" y="2620264"/>
            <a:ext cx="4286250" cy="4457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CF8457-D1CB-5DEE-70FC-D4B5A6BC4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784" y="3561588"/>
            <a:ext cx="4395216" cy="329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03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0DF42-EA1A-19D4-5108-380BC7DB6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Land Resources Institute</a:t>
            </a:r>
            <a:br>
              <a:rPr lang="en-US" b="1" dirty="0"/>
            </a:br>
            <a:r>
              <a:rPr lang="en-US" sz="3200" b="1" dirty="0"/>
              <a:t>(now with University of Greenwich)</a:t>
            </a:r>
            <a:endParaRPr lang="en-PR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8DE08-59DD-D128-42E9-77354147C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8526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Natural Resources Institute has existed under various titles since late 1800s</a:t>
            </a:r>
          </a:p>
          <a:p>
            <a:r>
              <a:rPr lang="en-US" dirty="0"/>
              <a:t>1200 boxes being catalogued </a:t>
            </a:r>
          </a:p>
          <a:p>
            <a:r>
              <a:rPr lang="en-US" dirty="0"/>
              <a:t>Belize studies include Land Resource Studies, consultancy reports, forestry reports, project reports, etc.</a:t>
            </a:r>
            <a:endParaRPr lang="en-P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63998C-FE8B-2FD3-7BF2-EF2EA9A11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584835"/>
            <a:ext cx="5943600" cy="4457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05F4D4-5483-9DAF-F2E9-988FD58B9DBD}"/>
              </a:ext>
            </a:extLst>
          </p:cNvPr>
          <p:cNvSpPr txBox="1"/>
          <p:nvPr/>
        </p:nvSpPr>
        <p:spPr>
          <a:xfrm>
            <a:off x="8356484" y="6121802"/>
            <a:ext cx="2121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Evie Keane, NRI</a:t>
            </a:r>
            <a:endParaRPr lang="en-PR" sz="2400" dirty="0"/>
          </a:p>
        </p:txBody>
      </p:sp>
    </p:spTree>
    <p:extLst>
      <p:ext uri="{BB962C8B-B14F-4D97-AF65-F5344CB8AC3E}">
        <p14:creationId xmlns:p14="http://schemas.microsoft.com/office/powerpoint/2010/main" val="3490645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9C858-A063-A001-3BD6-A99DA4962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Oxford University</a:t>
            </a:r>
            <a:endParaRPr lang="en-P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0ADA5-0C5A-1053-15AE-458C68034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7340"/>
            <a:ext cx="3608070" cy="459962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Endangered</a:t>
            </a:r>
            <a:r>
              <a:rPr lang="en-US" dirty="0"/>
              <a:t> microfilm: Annual reports of Forestry Department, British Honduras, 1924-….</a:t>
            </a:r>
            <a:endParaRPr lang="en-P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AEF5C7-322F-A239-84AE-B53275EC5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6053" y="0"/>
            <a:ext cx="428594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34F57F-0A69-FF3A-9C6F-B67AD5A16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39269" y="2399671"/>
            <a:ext cx="5412237" cy="39942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A2260A-594A-0B46-2C9F-6CF129483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285" y="3680782"/>
            <a:ext cx="1743075" cy="2628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DA7EE4-D815-061D-9ED7-9E467B0466B1}"/>
              </a:ext>
            </a:extLst>
          </p:cNvPr>
          <p:cNvSpPr txBox="1"/>
          <p:nvPr/>
        </p:nvSpPr>
        <p:spPr>
          <a:xfrm>
            <a:off x="3394023" y="4556498"/>
            <a:ext cx="16162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Oliver Bridle, Bodleian Libraries, Oxford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B0540B1-9EF9-8D6E-2445-5F935CA5CB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34467" r="61108" b="22767"/>
          <a:stretch/>
        </p:blipFill>
        <p:spPr bwMode="auto">
          <a:xfrm>
            <a:off x="4833814" y="-136345"/>
            <a:ext cx="2911918" cy="23285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59515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5DCD5-FED0-F88A-E576-8BDB1C5DD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5125"/>
            <a:ext cx="11137392" cy="1325563"/>
          </a:xfrm>
        </p:spPr>
        <p:txBody>
          <a:bodyPr/>
          <a:lstStyle/>
          <a:p>
            <a:r>
              <a:rPr lang="en-US" b="1" dirty="0"/>
              <a:t>Other places to check for data and other resources on Belize forests</a:t>
            </a:r>
            <a:endParaRPr lang="en-PR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3206F-67CF-AD9D-6A5A-BCF9B2DFF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British Library</a:t>
            </a:r>
          </a:p>
          <a:p>
            <a:r>
              <a:rPr lang="en-US" dirty="0"/>
              <a:t>National Archives</a:t>
            </a:r>
          </a:p>
          <a:p>
            <a:r>
              <a:rPr lang="en-US" dirty="0">
                <a:effectLst/>
              </a:rPr>
              <a:t>World Soil Survey Archive and Catalogue, Cranfield University</a:t>
            </a:r>
          </a:p>
          <a:p>
            <a:r>
              <a:rPr lang="en-US" dirty="0"/>
              <a:t>More….</a:t>
            </a:r>
            <a:endParaRPr lang="en-US" dirty="0">
              <a:effectLst/>
            </a:endParaRPr>
          </a:p>
          <a:p>
            <a:endParaRPr lang="en-PR" dirty="0"/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A4E93C0-FDD8-3FF0-CEDF-6F547ABA45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83" t="31110" r="2834" b="46222"/>
          <a:stretch/>
        </p:blipFill>
        <p:spPr>
          <a:xfrm>
            <a:off x="4512589" y="3491381"/>
            <a:ext cx="7679411" cy="33666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A8B640-1088-4D5D-1D7B-1A4AB6294CDC}"/>
              </a:ext>
            </a:extLst>
          </p:cNvPr>
          <p:cNvSpPr txBox="1"/>
          <p:nvPr/>
        </p:nvSpPr>
        <p:spPr>
          <a:xfrm>
            <a:off x="2214239" y="4851524"/>
            <a:ext cx="1762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British National Archives, Kew</a:t>
            </a:r>
            <a:endParaRPr lang="en-PR" dirty="0"/>
          </a:p>
        </p:txBody>
      </p:sp>
    </p:spTree>
    <p:extLst>
      <p:ext uri="{BB962C8B-B14F-4D97-AF65-F5344CB8AC3E}">
        <p14:creationId xmlns:p14="http://schemas.microsoft.com/office/powerpoint/2010/main" val="2638693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691EEF-DD25-453D-B4AC-C5885D5B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</p:spPr>
        <p:txBody>
          <a:bodyPr anchor="ctr">
            <a:normAutofit/>
          </a:bodyPr>
          <a:lstStyle/>
          <a:p>
            <a:r>
              <a:rPr lang="en-US" sz="5000" b="1"/>
              <a:t>Next steps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999B20-6058-4C55-882E-A1FB050B6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569464"/>
            <a:ext cx="242107" cy="1340860"/>
            <a:chOff x="56167" y="2761488"/>
            <a:chExt cx="242107" cy="1340860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168AC90C-344A-4A64-BC4B-AEE98034B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47AEB9AE-7E63-42CA-A3E5-F8EF7D8CA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076031FA-B93F-4A7D-AE66-85ADC613E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0C1FC8D1-E08A-4B12-A48F-BF225E5B0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F62D5F69-2C82-4007-8EF0-EBC9C2350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677FAED6-5057-4B80-B1CF-196DC022B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CE77C39F-572F-4435-85B4-9E9A35CF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B3283BD4-0BC4-41D1-B09B-CBDC4292C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BA3E687B-951E-45B2-BEFE-4CBEB32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A49870CA-6E02-4787-82A6-28C0CB6B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5639C028-DD6E-4E69-AE6E-1CC158EDC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B1CD1FE8-3027-45AA-AD53-5B131FB03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1FD2B706-0BB9-4A30-9206-252E09AE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D5783E13-BA0A-4F1E-A4F0-BFC9FF10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D0847D6C-8036-43A9-BA3E-D1E892888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1D610CBF-7C35-498A-9BDD-A2954A7C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BCB60915-0422-4144-87E9-2289DBC0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9D64F486-DA93-45CE-9075-4110C67F1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DA8356F6-E822-44E0-8A11-33E5A5432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C825C106-0BD3-41C1-8520-50F54BD67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175F2D5-C881-3754-0190-806A5F8653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5111279"/>
              </p:ext>
            </p:extLst>
          </p:nvPr>
        </p:nvGraphicFramePr>
        <p:xfrm>
          <a:off x="5480304" y="462594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4258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59FE9-2DF6-43A9-AA82-AA57C734F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977773"/>
            <a:ext cx="11484864" cy="1325563"/>
          </a:xfrm>
        </p:spPr>
        <p:txBody>
          <a:bodyPr>
            <a:noAutofit/>
          </a:bodyPr>
          <a:lstStyle/>
          <a:p>
            <a:r>
              <a:rPr lang="en-US" sz="3600" b="1" dirty="0"/>
              <a:t>If you know about legacy tropical forest datasets or resources,</a:t>
            </a:r>
            <a:br>
              <a:rPr lang="en-US" sz="3600" b="1" dirty="0"/>
            </a:br>
            <a:r>
              <a:rPr lang="en-US" sz="3600" b="1" dirty="0"/>
              <a:t> </a:t>
            </a:r>
            <a:br>
              <a:rPr lang="en-US" sz="3600" b="1" dirty="0"/>
            </a:br>
            <a:r>
              <a:rPr lang="en-US" sz="3600" b="1" dirty="0"/>
              <a:t>                                    Please let us know!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A265C-562A-4421-884F-97F08AD94D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088" y="3297809"/>
            <a:ext cx="7318248" cy="119189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Sheila Ward  </a:t>
            </a:r>
            <a:r>
              <a:rPr lang="en-US" dirty="0">
                <a:hlinkClick r:id="rId2"/>
              </a:rPr>
              <a:t>tropfordata@gmail.com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A33ACBF2-8CF1-265E-EDB8-BF95F62388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t="7679"/>
          <a:stretch/>
        </p:blipFill>
        <p:spPr bwMode="auto">
          <a:xfrm rot="5400000">
            <a:off x="-2406414" y="2406415"/>
            <a:ext cx="17004829" cy="1219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1511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D9175-F82B-41B7-BE7A-B049CDA80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02867" cy="1325563"/>
          </a:xfrm>
        </p:spPr>
        <p:txBody>
          <a:bodyPr/>
          <a:lstStyle/>
          <a:p>
            <a:r>
              <a:rPr lang="en-US" b="1" dirty="0"/>
              <a:t>What are legacy datasets?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EA359-D64E-48AE-9B0A-D04965C66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14" y="1534643"/>
            <a:ext cx="6379153" cy="46516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Datasets that are not properly curated</a:t>
            </a:r>
          </a:p>
          <a:p>
            <a:r>
              <a:rPr lang="en-US" sz="3200" dirty="0"/>
              <a:t>From late 1900s or earlier</a:t>
            </a:r>
          </a:p>
          <a:p>
            <a:r>
              <a:rPr lang="en-US" sz="3200" dirty="0"/>
              <a:t>May exist only on paper</a:t>
            </a:r>
          </a:p>
          <a:p>
            <a:r>
              <a:rPr lang="en-US" sz="3200" dirty="0"/>
              <a:t>May exist in outdated digital format</a:t>
            </a:r>
          </a:p>
          <a:p>
            <a:r>
              <a:rPr lang="en-US" sz="3200" dirty="0"/>
              <a:t>May have been part of a project, but no funding for long term storage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DEFC9765-E915-D8E0-8B92-49F9925804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0" t="5984" r="11216" b="9971"/>
          <a:stretch/>
        </p:blipFill>
        <p:spPr bwMode="auto">
          <a:xfrm>
            <a:off x="7461250" y="-1"/>
            <a:ext cx="4730750" cy="3746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D73207-4BBD-B1CF-941B-02B264AD4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993" y="2206349"/>
            <a:ext cx="5468586" cy="46516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BB3662-4CC1-1748-093B-9D991623A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067" y="4078446"/>
            <a:ext cx="3453858" cy="290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21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B32EE-84C0-4B71-BBCC-CE5D88E9A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846" y="423334"/>
            <a:ext cx="10515600" cy="1325563"/>
          </a:xfrm>
        </p:spPr>
        <p:txBody>
          <a:bodyPr/>
          <a:lstStyle/>
          <a:p>
            <a:r>
              <a:rPr lang="en-US" b="1" dirty="0"/>
              <a:t>Types of legacy 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F6A2D-41D9-4009-92EF-45FD1418D2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942745" cy="4351338"/>
          </a:xfrm>
        </p:spPr>
        <p:txBody>
          <a:bodyPr/>
          <a:lstStyle/>
          <a:p>
            <a:r>
              <a:rPr lang="en-US" dirty="0"/>
              <a:t>One-time inventory</a:t>
            </a:r>
          </a:p>
          <a:p>
            <a:r>
              <a:rPr lang="en-US" dirty="0"/>
              <a:t>Permanent plots with remeasurement</a:t>
            </a:r>
          </a:p>
          <a:p>
            <a:r>
              <a:rPr lang="en-US" dirty="0"/>
              <a:t>Volume studies</a:t>
            </a:r>
          </a:p>
          <a:p>
            <a:r>
              <a:rPr lang="en-US" dirty="0"/>
              <a:t>Presence/absence data</a:t>
            </a:r>
          </a:p>
          <a:p>
            <a:r>
              <a:rPr lang="en-US" dirty="0"/>
              <a:t>Raw data/summary tables</a:t>
            </a:r>
          </a:p>
          <a:p>
            <a:r>
              <a:rPr lang="en-US" dirty="0"/>
              <a:t>Others, even photographic records</a:t>
            </a:r>
          </a:p>
        </p:txBody>
      </p:sp>
      <p:pic>
        <p:nvPicPr>
          <p:cNvPr id="4" name="Picture 2" descr="C:\Users\Nick\Documents\Maya Forest\Maya Forest pictures\Plant pictures Rio Bravo\Chawak trees\2011_06_28\IMG_2844.JPG">
            <a:extLst>
              <a:ext uri="{FF2B5EF4-FFF2-40B4-BE49-F238E27FC236}">
                <a16:creationId xmlns:a16="http://schemas.microsoft.com/office/drawing/2014/main" id="{4A129B7B-D73D-2873-F423-C1E632978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940" y="0"/>
            <a:ext cx="5052060" cy="673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48709638-CAB2-F361-AE12-03FB259405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t="7679"/>
          <a:stretch/>
        </p:blipFill>
        <p:spPr bwMode="auto">
          <a:xfrm rot="5400000">
            <a:off x="4989986" y="5627059"/>
            <a:ext cx="9717062" cy="69668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81629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E4499-FA23-4CFC-9CD7-9B86CB3CF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3011"/>
          </a:xfrm>
        </p:spPr>
        <p:txBody>
          <a:bodyPr/>
          <a:lstStyle/>
          <a:p>
            <a:r>
              <a:rPr lang="en-US" b="1" dirty="0"/>
              <a:t>What can we do with legacy forest datasets?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71DE3-1FC0-45BA-924A-9DDC4E7FA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7864"/>
            <a:ext cx="10515600" cy="5295011"/>
          </a:xfrm>
        </p:spPr>
        <p:txBody>
          <a:bodyPr>
            <a:normAutofit/>
          </a:bodyPr>
          <a:lstStyle/>
          <a:p>
            <a:r>
              <a:rPr lang="en-US" dirty="0"/>
              <a:t>Global and local applications</a:t>
            </a:r>
          </a:p>
          <a:p>
            <a:r>
              <a:rPr lang="en-US" dirty="0">
                <a:sym typeface="Wingdings" panose="05000000000000000000" pitchFamily="2" charset="2"/>
              </a:rPr>
              <a:t>Baseline information for h</a:t>
            </a:r>
            <a:r>
              <a:rPr lang="en-US" sz="2800" dirty="0">
                <a:sym typeface="Wingdings" panose="05000000000000000000" pitchFamily="2" charset="2"/>
              </a:rPr>
              <a:t>uman impacts and climate change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sz="2800" dirty="0">
                <a:sym typeface="Wingdings" panose="05000000000000000000" pitchFamily="2" charset="2"/>
              </a:rPr>
              <a:t>Changes in species composition, distributions, size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sz="2800" dirty="0">
                <a:sym typeface="Wingdings" panose="05000000000000000000" pitchFamily="2" charset="2"/>
              </a:rPr>
              <a:t>Changes in forest structure, biomass, and carbon</a:t>
            </a:r>
          </a:p>
          <a:p>
            <a:r>
              <a:rPr lang="en-US" dirty="0">
                <a:sym typeface="Wingdings" panose="05000000000000000000" pitchFamily="2" charset="2"/>
              </a:rPr>
              <a:t>Species mapping</a:t>
            </a:r>
          </a:p>
          <a:p>
            <a:r>
              <a:rPr lang="en-US" dirty="0">
                <a:sym typeface="Wingdings" panose="05000000000000000000" pitchFamily="2" charset="2"/>
              </a:rPr>
              <a:t>Habitat characterization/quality for fauna/flora</a:t>
            </a:r>
          </a:p>
          <a:p>
            <a:r>
              <a:rPr lang="en-US" dirty="0">
                <a:sym typeface="Wingdings" panose="05000000000000000000" pitchFamily="2" charset="2"/>
              </a:rPr>
              <a:t>Forest management</a:t>
            </a:r>
          </a:p>
          <a:p>
            <a:pPr lvl="1"/>
            <a:r>
              <a:rPr lang="en-US" sz="2800" dirty="0">
                <a:sym typeface="Wingdings" panose="05000000000000000000" pitchFamily="2" charset="2"/>
              </a:rPr>
              <a:t>Best practices</a:t>
            </a:r>
          </a:p>
          <a:p>
            <a:pPr lvl="1"/>
            <a:r>
              <a:rPr lang="en-US" sz="2800" dirty="0">
                <a:sym typeface="Wingdings" panose="05000000000000000000" pitchFamily="2" charset="2"/>
              </a:rPr>
              <a:t>Forest growth and yield</a:t>
            </a:r>
          </a:p>
          <a:p>
            <a:r>
              <a:rPr lang="en-US" dirty="0">
                <a:sym typeface="Wingdings" panose="05000000000000000000" pitchFamily="2" charset="2"/>
              </a:rPr>
              <a:t>Training/verification data for modeling</a:t>
            </a:r>
          </a:p>
        </p:txBody>
      </p:sp>
    </p:spTree>
    <p:extLst>
      <p:ext uri="{BB962C8B-B14F-4D97-AF65-F5344CB8AC3E}">
        <p14:creationId xmlns:p14="http://schemas.microsoft.com/office/powerpoint/2010/main" val="2062493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8F7A3-1011-4893-BDA6-E9FDB049D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Goals for legacy tropical forest 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DD44A-4C8F-4951-AE36-C78A5EC5C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358"/>
            <a:ext cx="10515600" cy="460260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1) Produce catalogue on tropical datasets and other resources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2) Resolve where these should be stored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3) Resolve issues on use of such datasets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4) Get funding for their curation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5) Get the datasets proper homes!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723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8842D-5DB8-9035-2C6E-E95430E95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5651377" cy="1325563"/>
          </a:xfrm>
        </p:spPr>
        <p:txBody>
          <a:bodyPr/>
          <a:lstStyle/>
          <a:p>
            <a:r>
              <a:rPr lang="en-US" b="1" dirty="0"/>
              <a:t>Datasets and resources on Belize forests</a:t>
            </a:r>
            <a:endParaRPr lang="en-PR" b="1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9B74E72-749D-C564-AEAD-C42267EA4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385" y="0"/>
            <a:ext cx="5012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71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9E0A4ED-A840-D096-8AB2-4E5CEF4C9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037" y="1783669"/>
            <a:ext cx="11011346" cy="40413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6502E3-E8A4-36DE-CAA4-7F9F64ADF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54" y="365125"/>
            <a:ext cx="10985946" cy="1325563"/>
          </a:xfrm>
        </p:spPr>
        <p:txBody>
          <a:bodyPr/>
          <a:lstStyle/>
          <a:p>
            <a:r>
              <a:rPr lang="en-US" b="1" dirty="0"/>
              <a:t>Forest inventories</a:t>
            </a:r>
            <a:br>
              <a:rPr lang="en-US" b="1" dirty="0"/>
            </a:br>
            <a:r>
              <a:rPr lang="en-US" b="1" dirty="0"/>
              <a:t>1969-1981</a:t>
            </a:r>
            <a:endParaRPr lang="en-PR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31037-5638-3BD1-4B2D-5BF616F4E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0" y="2055813"/>
            <a:ext cx="9838267" cy="3769254"/>
          </a:xfrm>
        </p:spPr>
        <p:txBody>
          <a:bodyPr/>
          <a:lstStyle/>
          <a:p>
            <a:endParaRPr lang="en-P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D8A198-8D22-159F-3D04-AD98F2A1B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627" y="0"/>
            <a:ext cx="5228106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5654A6-ABB6-1DA2-48CE-BE360016CB32}"/>
              </a:ext>
            </a:extLst>
          </p:cNvPr>
          <p:cNvSpPr txBox="1"/>
          <p:nvPr/>
        </p:nvSpPr>
        <p:spPr>
          <a:xfrm>
            <a:off x="220133" y="6061988"/>
            <a:ext cx="697101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Digitized, </a:t>
            </a:r>
            <a:r>
              <a:rPr lang="en-US" sz="3200" u="sng" dirty="0"/>
              <a:t>but in older format</a:t>
            </a:r>
            <a:r>
              <a:rPr lang="en-US" sz="3200" dirty="0"/>
              <a:t>, Alder 1993</a:t>
            </a:r>
          </a:p>
          <a:p>
            <a:endParaRPr lang="en-PR" dirty="0"/>
          </a:p>
        </p:txBody>
      </p:sp>
    </p:spTree>
    <p:extLst>
      <p:ext uri="{BB962C8B-B14F-4D97-AF65-F5344CB8AC3E}">
        <p14:creationId xmlns:p14="http://schemas.microsoft.com/office/powerpoint/2010/main" val="2542427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6CD83-E1B2-D6F1-1A8E-6EFB37793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3" y="297392"/>
            <a:ext cx="10515600" cy="600075"/>
          </a:xfrm>
        </p:spPr>
        <p:txBody>
          <a:bodyPr>
            <a:normAutofit/>
          </a:bodyPr>
          <a:lstStyle/>
          <a:p>
            <a:r>
              <a:rPr lang="en-US" sz="3200" b="1" dirty="0"/>
              <a:t>Rio Bravo Conservation and Management Area  (RBCMA) </a:t>
            </a:r>
            <a:endParaRPr lang="en-PR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A80C5-7633-F60F-0021-CE9C00FEC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333" y="1134532"/>
            <a:ext cx="4351867" cy="4470401"/>
          </a:xfrm>
        </p:spPr>
        <p:txBody>
          <a:bodyPr>
            <a:noAutofit/>
          </a:bodyPr>
          <a:lstStyle/>
          <a:p>
            <a:r>
              <a:rPr lang="en-US" sz="2400" dirty="0"/>
              <a:t>Programme for Belize (PFB; NGO) holds the RBCMA (~100,000 ha of forest)</a:t>
            </a:r>
          </a:p>
          <a:p>
            <a:r>
              <a:rPr lang="en-US" sz="2400" dirty="0"/>
              <a:t>Tree measurements on 5-year cycles since ~1995, but no time or resources to curate</a:t>
            </a:r>
          </a:p>
          <a:p>
            <a:r>
              <a:rPr lang="en-US" sz="2400" dirty="0"/>
              <a:t>2010 hurricane, flood, </a:t>
            </a:r>
            <a:r>
              <a:rPr lang="en-US" sz="2400" u="sng" dirty="0"/>
              <a:t>much data lost in Belize City</a:t>
            </a:r>
            <a:endParaRPr lang="en-US" sz="2400" dirty="0"/>
          </a:p>
          <a:p>
            <a:r>
              <a:rPr lang="en-US" sz="2400" dirty="0"/>
              <a:t>We visited the PfB office, many records 1998-2013 still extant.</a:t>
            </a:r>
            <a:endParaRPr lang="en-PR" sz="2400" dirty="0"/>
          </a:p>
        </p:txBody>
      </p:sp>
      <p:pic>
        <p:nvPicPr>
          <p:cNvPr id="4" name="image9.jpeg">
            <a:extLst>
              <a:ext uri="{FF2B5EF4-FFF2-40B4-BE49-F238E27FC236}">
                <a16:creationId xmlns:a16="http://schemas.microsoft.com/office/drawing/2014/main" id="{AAF356CC-AAD8-EC54-D5E2-0AA4C6C6DFF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12266" y="897468"/>
            <a:ext cx="7179734" cy="55414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D5A799-AB97-C9EC-A3DE-B93B6314950D}"/>
              </a:ext>
            </a:extLst>
          </p:cNvPr>
          <p:cNvSpPr txBox="1"/>
          <p:nvPr/>
        </p:nvSpPr>
        <p:spPr>
          <a:xfrm>
            <a:off x="3480509" y="5200248"/>
            <a:ext cx="1794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Cho 2014</a:t>
            </a:r>
            <a:endParaRPr lang="en-PR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D4BFCD3-3B7E-1EDB-E5D7-14BEA88D4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4933"/>
            <a:ext cx="332422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75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88A13-538B-2104-AC2A-AC055E25F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89370" cy="1325563"/>
          </a:xfrm>
        </p:spPr>
        <p:txBody>
          <a:bodyPr/>
          <a:lstStyle/>
          <a:p>
            <a:r>
              <a:rPr lang="en-US" b="1" dirty="0"/>
              <a:t>Other “endangered species” in Belize</a:t>
            </a:r>
            <a:endParaRPr lang="en-PR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E91D06-5CF4-BB51-D59C-BFEAC69B4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8927" y="29111"/>
            <a:ext cx="4408713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5DF031-6E34-3D83-F19B-B67A926EEC6B}"/>
              </a:ext>
            </a:extLst>
          </p:cNvPr>
          <p:cNvSpPr txBox="1"/>
          <p:nvPr/>
        </p:nvSpPr>
        <p:spPr>
          <a:xfrm>
            <a:off x="2025097" y="1690688"/>
            <a:ext cx="63893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Many copies of </a:t>
            </a:r>
            <a:r>
              <a:rPr lang="en-US" sz="2800" i="1" dirty="0"/>
              <a:t>Land in British Honduras</a:t>
            </a:r>
            <a:r>
              <a:rPr lang="en-US" sz="2800" dirty="0"/>
              <a:t> lost in Belize City under Hurricane Hattie, 1961.</a:t>
            </a:r>
            <a:endParaRPr lang="en-PR" sz="2800" dirty="0"/>
          </a:p>
        </p:txBody>
      </p:sp>
      <p:pic>
        <p:nvPicPr>
          <p:cNvPr id="4" name="Picture 3" descr="A picture containing wall, indoor, old, stacked&#10;&#10;Description automatically generated">
            <a:extLst>
              <a:ext uri="{FF2B5EF4-FFF2-40B4-BE49-F238E27FC236}">
                <a16:creationId xmlns:a16="http://schemas.microsoft.com/office/drawing/2014/main" id="{6FC65E4E-6636-CF05-3458-D10999C8B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13" y="3869587"/>
            <a:ext cx="4803648" cy="36027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9CE3CF-3EC5-2F26-F2ED-6D450537EB3B}"/>
              </a:ext>
            </a:extLst>
          </p:cNvPr>
          <p:cNvSpPr txBox="1"/>
          <p:nvPr/>
        </p:nvSpPr>
        <p:spPr>
          <a:xfrm>
            <a:off x="1238581" y="4246106"/>
            <a:ext cx="363383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Field notebooks at a Belize field station – limited time, funding, personnel to deal with them.</a:t>
            </a:r>
            <a:endParaRPr lang="en-PR" sz="2800" dirty="0"/>
          </a:p>
        </p:txBody>
      </p:sp>
    </p:spTree>
    <p:extLst>
      <p:ext uri="{BB962C8B-B14F-4D97-AF65-F5344CB8AC3E}">
        <p14:creationId xmlns:p14="http://schemas.microsoft.com/office/powerpoint/2010/main" val="3259988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574</Words>
  <Application>Microsoft Office PowerPoint</Application>
  <PresentationFormat>Widescreen</PresentationFormat>
  <Paragraphs>74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The need for rescue and safe harbor of another endangered species:  legacy forest data and other resources for Belize</vt:lpstr>
      <vt:lpstr>What are legacy datasets?</vt:lpstr>
      <vt:lpstr>Types of legacy datasets</vt:lpstr>
      <vt:lpstr>What can we do with legacy forest datasets?</vt:lpstr>
      <vt:lpstr>Goals for legacy tropical forest datasets</vt:lpstr>
      <vt:lpstr>Datasets and resources on Belize forests</vt:lpstr>
      <vt:lpstr>Forest inventories 1969-1981</vt:lpstr>
      <vt:lpstr>Rio Bravo Conservation and Management Area  (RBCMA) </vt:lpstr>
      <vt:lpstr>Other “endangered species” in Belize</vt:lpstr>
      <vt:lpstr>Oxford Forestry Institute (OFI) Studies on Belize</vt:lpstr>
      <vt:lpstr>Land Resources Institute (now with University of Greenwich)</vt:lpstr>
      <vt:lpstr>Oxford University</vt:lpstr>
      <vt:lpstr>Other places to check for data and other resources on Belize forests</vt:lpstr>
      <vt:lpstr>Next steps</vt:lpstr>
      <vt:lpstr>If you know about legacy tropical forest datasets or resources,                                       Please let us know!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need for rescue and safe harbour of another endangered species:  Preserving records of legacy forest data</dc:title>
  <dc:creator>Sheila Ward</dc:creator>
  <cp:lastModifiedBy>Sheila Ward</cp:lastModifiedBy>
  <cp:revision>33</cp:revision>
  <dcterms:created xsi:type="dcterms:W3CDTF">2022-11-30T12:57:11Z</dcterms:created>
  <dcterms:modified xsi:type="dcterms:W3CDTF">2022-11-30T20:50:23Z</dcterms:modified>
</cp:coreProperties>
</file>